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handoutMasterIdLst>
    <p:handoutMasterId r:id="rId39"/>
  </p:handoutMasterIdLst>
  <p:sldIdLst>
    <p:sldId id="256" r:id="rId2"/>
    <p:sldId id="296" r:id="rId3"/>
    <p:sldId id="257" r:id="rId4"/>
    <p:sldId id="267" r:id="rId5"/>
    <p:sldId id="260" r:id="rId6"/>
    <p:sldId id="298" r:id="rId7"/>
    <p:sldId id="265" r:id="rId8"/>
    <p:sldId id="269" r:id="rId9"/>
    <p:sldId id="270" r:id="rId10"/>
    <p:sldId id="266" r:id="rId11"/>
    <p:sldId id="271" r:id="rId12"/>
    <p:sldId id="272" r:id="rId13"/>
    <p:sldId id="273" r:id="rId14"/>
    <p:sldId id="277" r:id="rId15"/>
    <p:sldId id="275" r:id="rId16"/>
    <p:sldId id="29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59" r:id="rId30"/>
    <p:sldId id="292" r:id="rId31"/>
    <p:sldId id="261" r:id="rId32"/>
    <p:sldId id="291" r:id="rId33"/>
    <p:sldId id="293" r:id="rId34"/>
    <p:sldId id="263" r:id="rId35"/>
    <p:sldId id="264" r:id="rId36"/>
    <p:sldId id="294" r:id="rId3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468AD4-635E-4F91-ADF4-930DF7FC46E6}" type="datetimeFigureOut">
              <a:rPr lang="it-IT" smtClean="0"/>
              <a:pPr/>
              <a:t>26/05/2025</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70476F-5AE7-4D30-A285-C5D320AE4FE7}"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B2C3C4-DFA8-4D01-A891-283F9BF41263}" type="datetimeFigureOut">
              <a:rPr lang="it-IT" smtClean="0"/>
              <a:pPr/>
              <a:t>26/05/2025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FC857-93B6-4C71-8488-7358F13B3FC0}" type="slidenum">
              <a:rPr lang="it-IT" smtClean="0"/>
              <a:pPr/>
              <a:t>‹N›</a:t>
            </a:fld>
            <a:endParaRPr lang="it-IT"/>
          </a:p>
        </p:txBody>
      </p:sp>
    </p:spTree>
    <p:extLst>
      <p:ext uri="{BB962C8B-B14F-4D97-AF65-F5344CB8AC3E}">
        <p14:creationId xmlns:p14="http://schemas.microsoft.com/office/powerpoint/2010/main" val="2150679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A4FC857-93B6-4C71-8488-7358F13B3FC0}" type="slidenum">
              <a:rPr lang="it-IT" smtClean="0"/>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x-none"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6850B4A-A7C0-4270-92DD-5FB768131A5C}" type="slidenum">
              <a:rPr lang="x-none" smtClean="0"/>
              <a:pPr/>
              <a:t>2</a:t>
            </a:fld>
            <a:endParaRPr lang="x-none"/>
          </a:p>
        </p:txBody>
      </p:sp>
    </p:spTree>
    <p:extLst>
      <p:ext uri="{BB962C8B-B14F-4D97-AF65-F5344CB8AC3E}">
        <p14:creationId xmlns:p14="http://schemas.microsoft.com/office/powerpoint/2010/main" val="62318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A4FC857-93B6-4C71-8488-7358F13B3FC0}" type="slidenum">
              <a:rPr lang="it-IT" smtClean="0"/>
              <a:pPr/>
              <a:t>19</a:t>
            </a:fld>
            <a:endParaRPr lang="it-IT"/>
          </a:p>
        </p:txBody>
      </p:sp>
    </p:spTree>
    <p:extLst>
      <p:ext uri="{BB962C8B-B14F-4D97-AF65-F5344CB8AC3E}">
        <p14:creationId xmlns:p14="http://schemas.microsoft.com/office/powerpoint/2010/main" val="85496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53E540C1-B127-4C97-95F3-28F25E855414}" type="slidenum">
              <a:rPr lang="it-IT"/>
              <a:pPr/>
              <a:t>30</a:t>
            </a:fld>
            <a:endParaRPr lang="it-IT"/>
          </a:p>
        </p:txBody>
      </p:sp>
      <p:sp>
        <p:nvSpPr>
          <p:cNvPr id="41985" name="Rectangle 1"/>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p:spPr>
      </p:sp>
      <p:sp>
        <p:nvSpPr>
          <p:cNvPr id="41986" name="Text Box 2"/>
          <p:cNvSpPr txBox="1">
            <a:spLocks noChangeArrowheads="1"/>
          </p:cNvSpPr>
          <p:nvPr/>
        </p:nvSpPr>
        <p:spPr bwMode="auto">
          <a:xfrm>
            <a:off x="685800" y="4400550"/>
            <a:ext cx="5486400" cy="3600450"/>
          </a:xfrm>
          <a:prstGeom prst="rect">
            <a:avLst/>
          </a:prstGeom>
          <a:noFill/>
          <a:ln w="9525" cap="flat">
            <a:noFill/>
            <a:round/>
            <a:headEnd/>
            <a:tailEnd/>
          </a:ln>
          <a:effectLst/>
        </p:spPr>
        <p:txBody>
          <a:bodyPr wrap="none" anchor="ctr"/>
          <a:lstStyle/>
          <a:p>
            <a:endParaRPr lang="it-IT"/>
          </a:p>
        </p:txBody>
      </p:sp>
      <p:sp>
        <p:nvSpPr>
          <p:cNvPr id="41987" name="Text Box 3"/>
          <p:cNvSpPr txBox="1">
            <a:spLocks noChangeArrowheads="1"/>
          </p:cNvSpPr>
          <p:nvPr/>
        </p:nvSpPr>
        <p:spPr bwMode="auto">
          <a:xfrm>
            <a:off x="3884613" y="8685213"/>
            <a:ext cx="2971800" cy="458787"/>
          </a:xfrm>
          <a:prstGeom prst="rect">
            <a:avLst/>
          </a:prstGeom>
          <a:noFill/>
          <a:ln w="9525" cap="flat">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3D5D273-5F37-445F-997B-E480FF595D90}" type="slidenum">
              <a:rPr lang="it-IT" sz="1200">
                <a:solidFill>
                  <a:srgbClr val="000000"/>
                </a:solidFill>
                <a:latin typeface="Calibri" pitchFamily="32" charset="0"/>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30</a:t>
            </a:fld>
            <a:endParaRPr lang="it-IT" sz="1200">
              <a:solidFill>
                <a:srgbClr val="000000"/>
              </a:solidFill>
              <a:latin typeface="Calibri" pitchFamily="32"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77CC7206-108E-447D-89EE-4E66B7997081}" type="slidenum">
              <a:rPr lang="it-IT"/>
              <a:pPr/>
              <a:t>32</a:t>
            </a:fld>
            <a:endParaRPr lang="it-IT"/>
          </a:p>
        </p:txBody>
      </p:sp>
      <p:sp>
        <p:nvSpPr>
          <p:cNvPr id="43009" name="Rectangle 1"/>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p:spPr>
      </p:sp>
      <p:sp>
        <p:nvSpPr>
          <p:cNvPr id="43010" name="Text Box 2"/>
          <p:cNvSpPr txBox="1">
            <a:spLocks noChangeArrowheads="1"/>
          </p:cNvSpPr>
          <p:nvPr/>
        </p:nvSpPr>
        <p:spPr bwMode="auto">
          <a:xfrm>
            <a:off x="685800" y="4400550"/>
            <a:ext cx="5486400" cy="3600450"/>
          </a:xfrm>
          <a:prstGeom prst="rect">
            <a:avLst/>
          </a:prstGeom>
          <a:noFill/>
          <a:ln w="9525" cap="flat">
            <a:noFill/>
            <a:round/>
            <a:headEnd/>
            <a:tailEnd/>
          </a:ln>
          <a:effectLst/>
        </p:spPr>
        <p:txBody>
          <a:bodyPr wrap="none" anchor="ctr"/>
          <a:lstStyle/>
          <a:p>
            <a:endParaRPr lang="it-IT"/>
          </a:p>
        </p:txBody>
      </p:sp>
      <p:sp>
        <p:nvSpPr>
          <p:cNvPr id="43011" name="Text Box 3"/>
          <p:cNvSpPr txBox="1">
            <a:spLocks noChangeArrowheads="1"/>
          </p:cNvSpPr>
          <p:nvPr/>
        </p:nvSpPr>
        <p:spPr bwMode="auto">
          <a:xfrm>
            <a:off x="3884613" y="8685213"/>
            <a:ext cx="2971800" cy="458787"/>
          </a:xfrm>
          <a:prstGeom prst="rect">
            <a:avLst/>
          </a:prstGeom>
          <a:noFill/>
          <a:ln w="9525" cap="flat">
            <a:noFill/>
            <a:round/>
            <a:headEnd/>
            <a:tailEnd/>
          </a:ln>
          <a:effectLst/>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4C60E2EB-3907-41F4-8097-7AF15251EC99}" type="slidenum">
              <a:rPr lang="it-IT" sz="1200">
                <a:solidFill>
                  <a:srgbClr val="000000"/>
                </a:solidFill>
                <a:latin typeface="Calibri" pitchFamily="32" charset="0"/>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32</a:t>
            </a:fld>
            <a:endParaRPr lang="it-IT" sz="1200">
              <a:solidFill>
                <a:srgbClr val="000000"/>
              </a:solidFill>
              <a:latin typeface="Calibri" pitchFamily="3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4A4FC857-93B6-4C71-8488-7358F13B3FC0}" type="slidenum">
              <a:rPr lang="it-IT" smtClean="0"/>
              <a:pPr/>
              <a:t>35</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26/05/2025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B007B441-5312-499D-93C3-6E37886527FA}"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B6055F8-1D02-4417-9241-55C834FD9970}" type="datetimeFigureOut">
              <a:rPr lang="it-IT" smtClean="0"/>
              <a:pPr/>
              <a:t>26/05/2025</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007B441-5312-499D-93C3-6E37886527FA}"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33400" y="857232"/>
            <a:ext cx="7851648" cy="1857388"/>
          </a:xfrm>
        </p:spPr>
        <p:txBody>
          <a:bodyPr>
            <a:normAutofit/>
          </a:bodyPr>
          <a:lstStyle/>
          <a:p>
            <a:pPr algn="ctr"/>
            <a:r>
              <a:rPr lang="it-IT" sz="4400" dirty="0">
                <a:solidFill>
                  <a:schemeClr val="tx2">
                    <a:lumMod val="75000"/>
                  </a:schemeClr>
                </a:solidFill>
                <a:latin typeface="Comic Sans MS" pitchFamily="66" charset="0"/>
              </a:rPr>
              <a:t>   Dieta e infiammazione</a:t>
            </a:r>
          </a:p>
        </p:txBody>
      </p:sp>
      <p:sp>
        <p:nvSpPr>
          <p:cNvPr id="3" name="Sottotitolo 2"/>
          <p:cNvSpPr>
            <a:spLocks noGrp="1"/>
          </p:cNvSpPr>
          <p:nvPr>
            <p:ph type="subTitle" idx="1"/>
          </p:nvPr>
        </p:nvSpPr>
        <p:spPr>
          <a:xfrm>
            <a:off x="71406" y="4286256"/>
            <a:ext cx="8858312" cy="1214446"/>
          </a:xfrm>
        </p:spPr>
        <p:txBody>
          <a:bodyPr>
            <a:normAutofit fontScale="92500"/>
          </a:bodyPr>
          <a:lstStyle/>
          <a:p>
            <a:endParaRPr lang="it-IT" dirty="0">
              <a:latin typeface="Comic Sans MS" pitchFamily="66" charset="0"/>
            </a:endParaRPr>
          </a:p>
          <a:p>
            <a:r>
              <a:rPr lang="it-IT" dirty="0">
                <a:latin typeface="Comic Sans MS" pitchFamily="66" charset="0"/>
              </a:rPr>
              <a:t>Dott.ssa Filomena </a:t>
            </a:r>
            <a:r>
              <a:rPr lang="it-IT" dirty="0" err="1">
                <a:latin typeface="Comic Sans MS" pitchFamily="66" charset="0"/>
              </a:rPr>
              <a:t>Campolongo</a:t>
            </a:r>
            <a:endParaRPr lang="it-IT" dirty="0">
              <a:latin typeface="Comic Sans MS" pitchFamily="66" charset="0"/>
            </a:endParaRPr>
          </a:p>
          <a:p>
            <a:r>
              <a:rPr lang="it-IT" sz="1300" dirty="0">
                <a:latin typeface="Comic Sans MS" pitchFamily="66" charset="0"/>
              </a:rPr>
              <a:t>UA Dietetica  Ospedale Territorio  AUSL Bologna  </a:t>
            </a:r>
            <a:r>
              <a:rPr lang="it-IT" sz="1100" dirty="0">
                <a:latin typeface="Comic Sans MS" pitchFamily="66" charset="0"/>
              </a:rPr>
              <a:t>-</a:t>
            </a:r>
            <a:r>
              <a:rPr lang="it-IT" sz="1300" dirty="0">
                <a:latin typeface="Comic Sans MS" pitchFamily="66" charset="0"/>
              </a:rPr>
              <a:t> </a:t>
            </a:r>
            <a:r>
              <a:rPr lang="it-IT" sz="1100" dirty="0">
                <a:latin typeface="Comic Sans MS" pitchFamily="66" charset="0"/>
              </a:rPr>
              <a:t>Area </a:t>
            </a:r>
            <a:r>
              <a:rPr lang="it-IT" sz="1100" dirty="0" err="1">
                <a:latin typeface="Comic Sans MS" pitchFamily="66" charset="0"/>
              </a:rPr>
              <a:t>Dater</a:t>
            </a:r>
            <a:r>
              <a:rPr lang="it-IT" sz="1100" dirty="0">
                <a:latin typeface="Comic Sans MS" pitchFamily="66" charset="0"/>
              </a:rPr>
              <a:t> Piattaforma Assistenziale </a:t>
            </a:r>
            <a:r>
              <a:rPr lang="it-IT" sz="1100" dirty="0" err="1">
                <a:latin typeface="Comic Sans MS" pitchFamily="66" charset="0"/>
              </a:rPr>
              <a:t>Outpatient</a:t>
            </a:r>
            <a:r>
              <a:rPr lang="it-IT" sz="1100" dirty="0">
                <a:latin typeface="Comic Sans MS" pitchFamily="66" charset="0"/>
              </a:rPr>
              <a:t>, Dialisi, Cronicità e Prossimità</a:t>
            </a:r>
            <a:endParaRPr lang="it-IT" sz="1300" dirty="0">
              <a:latin typeface="Comic Sans MS" pitchFamily="66" charset="0"/>
            </a:endParaRPr>
          </a:p>
        </p:txBody>
      </p:sp>
      <p:pic>
        <p:nvPicPr>
          <p:cNvPr id="4" name="Picture 5"/>
          <p:cNvPicPr>
            <a:picLocks noChangeAspect="1" noChangeArrowheads="1"/>
          </p:cNvPicPr>
          <p:nvPr/>
        </p:nvPicPr>
        <p:blipFill>
          <a:blip r:embed="rId3"/>
          <a:srcRect/>
          <a:stretch>
            <a:fillRect/>
          </a:stretch>
        </p:blipFill>
        <p:spPr bwMode="auto">
          <a:xfrm>
            <a:off x="357158" y="2928934"/>
            <a:ext cx="2581265" cy="1095555"/>
          </a:xfrm>
          <a:prstGeom prst="rect">
            <a:avLst/>
          </a:prstGeom>
          <a:noFill/>
          <a:ln w="9525" cap="flat">
            <a:noFill/>
            <a:round/>
            <a:headEnd/>
            <a:tailEnd/>
          </a:ln>
          <a:effectLst/>
        </p:spPr>
      </p:pic>
      <p:pic>
        <p:nvPicPr>
          <p:cNvPr id="37890" name="Picture 2" descr="C:\Users\f.campolongo\Desktop\65f6bd0876244.jpeg"/>
          <p:cNvPicPr>
            <a:picLocks noChangeAspect="1" noChangeArrowheads="1"/>
          </p:cNvPicPr>
          <p:nvPr/>
        </p:nvPicPr>
        <p:blipFill>
          <a:blip r:embed="rId4"/>
          <a:srcRect/>
          <a:stretch>
            <a:fillRect/>
          </a:stretch>
        </p:blipFill>
        <p:spPr bwMode="auto">
          <a:xfrm>
            <a:off x="6429388" y="2928934"/>
            <a:ext cx="2357454" cy="1110941"/>
          </a:xfrm>
          <a:prstGeom prst="rect">
            <a:avLst/>
          </a:prstGeom>
          <a:noFill/>
        </p:spPr>
      </p:pic>
      <p:pic>
        <p:nvPicPr>
          <p:cNvPr id="37892" name="Picture 4" descr="C:\Users\f.campolongo\AppData\Local\Packages\Microsoft.Windows.Photos_8wekyb3d8bbwe\TempState\ShareServiceTempFolder\la-famigerata-parola-dieta.jpeg"/>
          <p:cNvPicPr>
            <a:picLocks noChangeAspect="1" noChangeArrowheads="1"/>
          </p:cNvPicPr>
          <p:nvPr/>
        </p:nvPicPr>
        <p:blipFill>
          <a:blip r:embed="rId5" cstate="print"/>
          <a:srcRect/>
          <a:stretch>
            <a:fillRect/>
          </a:stretch>
        </p:blipFill>
        <p:spPr bwMode="auto">
          <a:xfrm>
            <a:off x="3571868" y="2928934"/>
            <a:ext cx="2106604" cy="110199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142852"/>
            <a:ext cx="8229600" cy="928694"/>
          </a:xfrm>
        </p:spPr>
        <p:txBody>
          <a:bodyPr>
            <a:normAutofit/>
          </a:bodyPr>
          <a:lstStyle/>
          <a:p>
            <a:r>
              <a:rPr lang="it-IT" sz="3200" b="1" dirty="0">
                <a:latin typeface="Comic Sans MS" pitchFamily="66" charset="0"/>
              </a:rPr>
              <a:t>I principi della dieta antinfiammatoria</a:t>
            </a:r>
          </a:p>
        </p:txBody>
      </p:sp>
      <p:pic>
        <p:nvPicPr>
          <p:cNvPr id="4" name="Segnaposto contenuto 3" descr="C:\Users\f.campolongo\Desktop\dieta-antinfiammatoria.png"/>
          <p:cNvPicPr>
            <a:picLocks noGrp="1"/>
          </p:cNvPicPr>
          <p:nvPr>
            <p:ph idx="1"/>
          </p:nvPr>
        </p:nvPicPr>
        <p:blipFill>
          <a:blip r:embed="rId2"/>
          <a:srcRect/>
          <a:stretch>
            <a:fillRect/>
          </a:stretch>
        </p:blipFill>
        <p:spPr bwMode="auto">
          <a:xfrm>
            <a:off x="4786314" y="1500174"/>
            <a:ext cx="4071966" cy="4929222"/>
          </a:xfrm>
          <a:prstGeom prst="rect">
            <a:avLst/>
          </a:prstGeom>
          <a:noFill/>
          <a:ln w="9525">
            <a:noFill/>
            <a:miter lim="800000"/>
            <a:headEnd/>
            <a:tailEnd/>
          </a:ln>
        </p:spPr>
      </p:pic>
      <p:sp>
        <p:nvSpPr>
          <p:cNvPr id="5" name="CasellaDiTesto 4"/>
          <p:cNvSpPr txBox="1"/>
          <p:nvPr/>
        </p:nvSpPr>
        <p:spPr>
          <a:xfrm>
            <a:off x="214282" y="1428736"/>
            <a:ext cx="3857652" cy="2031325"/>
          </a:xfrm>
          <a:prstGeom prst="rect">
            <a:avLst/>
          </a:prstGeom>
          <a:noFill/>
        </p:spPr>
        <p:txBody>
          <a:bodyPr wrap="square" rtlCol="0">
            <a:spAutoFit/>
          </a:bodyPr>
          <a:lstStyle/>
          <a:p>
            <a:r>
              <a:rPr lang="it-IT" b="1" dirty="0">
                <a:solidFill>
                  <a:srgbClr val="C00000"/>
                </a:solidFill>
                <a:latin typeface="Comic Sans MS" pitchFamily="66" charset="0"/>
              </a:rPr>
              <a:t>Alimenti da ridurre</a:t>
            </a:r>
            <a:endParaRPr lang="it-IT" dirty="0">
              <a:latin typeface="Comic Sans MS" pitchFamily="66" charset="0"/>
            </a:endParaRPr>
          </a:p>
          <a:p>
            <a:r>
              <a:rPr lang="it-IT" dirty="0">
                <a:latin typeface="Comic Sans MS" pitchFamily="66" charset="0"/>
              </a:rPr>
              <a:t>-Zucchero e dolci industriali</a:t>
            </a:r>
          </a:p>
          <a:p>
            <a:r>
              <a:rPr lang="it-IT" dirty="0">
                <a:latin typeface="Comic Sans MS" pitchFamily="66" charset="0"/>
              </a:rPr>
              <a:t>-Carni rosse e lavorate</a:t>
            </a:r>
          </a:p>
          <a:p>
            <a:r>
              <a:rPr lang="it-IT" dirty="0">
                <a:latin typeface="Comic Sans MS" pitchFamily="66" charset="0"/>
              </a:rPr>
              <a:t>-Grassi trans e oli idrogenati</a:t>
            </a:r>
          </a:p>
          <a:p>
            <a:r>
              <a:rPr lang="it-IT" dirty="0">
                <a:latin typeface="Comic Sans MS" pitchFamily="66" charset="0"/>
              </a:rPr>
              <a:t>-Farine e carboidrati raffinati</a:t>
            </a:r>
          </a:p>
          <a:p>
            <a:r>
              <a:rPr lang="it-IT" dirty="0">
                <a:latin typeface="Comic Sans MS" pitchFamily="66" charset="0"/>
              </a:rPr>
              <a:t>-Alimenti ultra processati</a:t>
            </a:r>
          </a:p>
          <a:p>
            <a:endParaRPr lang="it-IT" dirty="0"/>
          </a:p>
        </p:txBody>
      </p:sp>
      <p:sp>
        <p:nvSpPr>
          <p:cNvPr id="6" name="CasellaDiTesto 5"/>
          <p:cNvSpPr txBox="1"/>
          <p:nvPr/>
        </p:nvSpPr>
        <p:spPr>
          <a:xfrm>
            <a:off x="214282" y="3357562"/>
            <a:ext cx="4429156" cy="3139321"/>
          </a:xfrm>
          <a:prstGeom prst="rect">
            <a:avLst/>
          </a:prstGeom>
          <a:noFill/>
        </p:spPr>
        <p:txBody>
          <a:bodyPr wrap="square" rtlCol="0">
            <a:spAutoFit/>
          </a:bodyPr>
          <a:lstStyle/>
          <a:p>
            <a:r>
              <a:rPr lang="it-IT" b="1" dirty="0">
                <a:solidFill>
                  <a:srgbClr val="C00000"/>
                </a:solidFill>
                <a:latin typeface="Comic Sans MS" pitchFamily="66" charset="0"/>
              </a:rPr>
              <a:t>Alimenti da privilegiare</a:t>
            </a:r>
          </a:p>
          <a:p>
            <a:r>
              <a:rPr lang="it-IT" dirty="0">
                <a:latin typeface="Comic Sans MS" pitchFamily="66" charset="0"/>
              </a:rPr>
              <a:t>-Pesci grassi </a:t>
            </a:r>
            <a:r>
              <a:rPr lang="it-IT" sz="1200" dirty="0">
                <a:latin typeface="Comic Sans MS" pitchFamily="66" charset="0"/>
              </a:rPr>
              <a:t>(salmone, sgombro, acciughe, tonno </a:t>
            </a:r>
            <a:r>
              <a:rPr lang="it-IT" sz="1200" dirty="0" err="1">
                <a:latin typeface="Comic Sans MS" pitchFamily="66" charset="0"/>
              </a:rPr>
              <a:t>fresco…</a:t>
            </a:r>
            <a:r>
              <a:rPr lang="it-IT" sz="1200" dirty="0">
                <a:latin typeface="Comic Sans MS" pitchFamily="66" charset="0"/>
              </a:rPr>
              <a:t>)</a:t>
            </a:r>
          </a:p>
          <a:p>
            <a:r>
              <a:rPr lang="it-IT" dirty="0">
                <a:latin typeface="Comic Sans MS" pitchFamily="66" charset="0"/>
              </a:rPr>
              <a:t>-Frutta e bacche </a:t>
            </a:r>
            <a:r>
              <a:rPr lang="it-IT" sz="1200" dirty="0">
                <a:latin typeface="Comic Sans MS" pitchFamily="66" charset="0"/>
              </a:rPr>
              <a:t>mirtilli, more, lamponi, arance, pompelmi, melograno, ciliegie.</a:t>
            </a:r>
          </a:p>
          <a:p>
            <a:r>
              <a:rPr lang="it-IT" dirty="0">
                <a:latin typeface="Comic Sans MS" pitchFamily="66" charset="0"/>
              </a:rPr>
              <a:t>-Verdura </a:t>
            </a:r>
            <a:r>
              <a:rPr lang="it-IT" sz="1200" dirty="0">
                <a:latin typeface="Comic Sans MS" pitchFamily="66" charset="0"/>
              </a:rPr>
              <a:t>spinaci, cavolo nero, broccoli, cavoli, rucola, indivia, cicoria.</a:t>
            </a:r>
          </a:p>
          <a:p>
            <a:r>
              <a:rPr lang="it-IT" dirty="0">
                <a:latin typeface="Comic Sans MS" pitchFamily="66" charset="0"/>
              </a:rPr>
              <a:t>-Spezie ed erbe aromatiche </a:t>
            </a:r>
            <a:r>
              <a:rPr lang="it-IT" sz="1200" dirty="0">
                <a:latin typeface="Comic Sans MS" pitchFamily="66" charset="0"/>
              </a:rPr>
              <a:t>curcuma, zenzero, cannella, pepe nero, rosmarino, tino, basilico. </a:t>
            </a:r>
          </a:p>
          <a:p>
            <a:r>
              <a:rPr lang="it-IT" dirty="0">
                <a:latin typeface="Comic Sans MS" pitchFamily="66" charset="0"/>
              </a:rPr>
              <a:t>-Grassi salutari </a:t>
            </a:r>
            <a:r>
              <a:rPr lang="it-IT" sz="1200" dirty="0">
                <a:latin typeface="Comic Sans MS" pitchFamily="66" charset="0"/>
              </a:rPr>
              <a:t>olio extra vergine di oliva, avocado, noci, mandorle, semi di lino e </a:t>
            </a:r>
            <a:r>
              <a:rPr lang="it-IT" sz="1200" dirty="0" err="1">
                <a:latin typeface="Comic Sans MS" pitchFamily="66" charset="0"/>
              </a:rPr>
              <a:t>chia</a:t>
            </a:r>
            <a:r>
              <a:rPr lang="it-IT" sz="1200" dirty="0">
                <a:latin typeface="Comic Sans MS" pitchFamily="66" charset="0"/>
              </a:rPr>
              <a:t>.</a:t>
            </a:r>
          </a:p>
          <a:p>
            <a:r>
              <a:rPr lang="it-IT" dirty="0">
                <a:latin typeface="Comic Sans MS" pitchFamily="66" charset="0"/>
              </a:rPr>
              <a:t>-Altri alimenti benefici </a:t>
            </a:r>
            <a:r>
              <a:rPr lang="it-IT" sz="1200" dirty="0">
                <a:latin typeface="Comic Sans MS" pitchFamily="66" charset="0"/>
              </a:rPr>
              <a:t>aglio, cipolla, </a:t>
            </a:r>
            <a:r>
              <a:rPr lang="it-IT" sz="1200" dirty="0" err="1">
                <a:latin typeface="Comic Sans MS" pitchFamily="66" charset="0"/>
              </a:rPr>
              <a:t>te’</a:t>
            </a:r>
            <a:r>
              <a:rPr lang="it-IT" sz="1200" dirty="0">
                <a:latin typeface="Comic Sans MS" pitchFamily="66" charset="0"/>
              </a:rPr>
              <a:t> verde, cacao amaro, legumi e cereali integrali.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2844" y="214290"/>
            <a:ext cx="8858312" cy="857256"/>
          </a:xfrm>
        </p:spPr>
        <p:txBody>
          <a:bodyPr>
            <a:normAutofit/>
          </a:bodyPr>
          <a:lstStyle/>
          <a:p>
            <a:r>
              <a:rPr lang="it-IT" sz="2800" b="1" dirty="0">
                <a:latin typeface="Comic Sans MS" pitchFamily="66" charset="0"/>
              </a:rPr>
              <a:t>Le Vitamine e minerali: gli alleati indispensabili</a:t>
            </a:r>
          </a:p>
        </p:txBody>
      </p:sp>
      <p:sp>
        <p:nvSpPr>
          <p:cNvPr id="3" name="Segnaposto contenuto 2"/>
          <p:cNvSpPr>
            <a:spLocks noGrp="1"/>
          </p:cNvSpPr>
          <p:nvPr>
            <p:ph idx="1"/>
          </p:nvPr>
        </p:nvSpPr>
        <p:spPr>
          <a:xfrm>
            <a:off x="142844" y="1428736"/>
            <a:ext cx="8858312" cy="4929222"/>
          </a:xfrm>
        </p:spPr>
        <p:txBody>
          <a:bodyPr>
            <a:normAutofit/>
          </a:bodyPr>
          <a:lstStyle/>
          <a:p>
            <a:pPr>
              <a:buNone/>
            </a:pPr>
            <a:r>
              <a:rPr lang="it-IT" sz="1600" b="1" i="1" dirty="0">
                <a:solidFill>
                  <a:srgbClr val="C00000"/>
                </a:solidFill>
                <a:latin typeface="Comic Sans MS" pitchFamily="66" charset="0"/>
              </a:rPr>
              <a:t>Elementi essenziali per il corretto funzionamento dell’organismo, poiché agiscono su molteplici fronti.</a:t>
            </a:r>
          </a:p>
          <a:p>
            <a:r>
              <a:rPr lang="it-IT" sz="1500" dirty="0">
                <a:latin typeface="Comic Sans MS" pitchFamily="66" charset="0"/>
              </a:rPr>
              <a:t>-modulazione del sistema immunitario</a:t>
            </a:r>
          </a:p>
          <a:p>
            <a:r>
              <a:rPr lang="it-IT" sz="1500" dirty="0">
                <a:latin typeface="Comic Sans MS" pitchFamily="66" charset="0"/>
              </a:rPr>
              <a:t>-azione antiossidante</a:t>
            </a:r>
          </a:p>
          <a:p>
            <a:r>
              <a:rPr lang="it-IT" sz="1500" dirty="0">
                <a:latin typeface="Comic Sans MS" pitchFamily="66" charset="0"/>
              </a:rPr>
              <a:t>-supporto alla funzione cellulare</a:t>
            </a:r>
          </a:p>
          <a:p>
            <a:r>
              <a:rPr lang="it-IT" sz="1500" dirty="0">
                <a:latin typeface="Comic Sans MS" pitchFamily="66" charset="0"/>
              </a:rPr>
              <a:t>-integrità della barriera intestinale </a:t>
            </a:r>
          </a:p>
          <a:p>
            <a:pPr>
              <a:buNone/>
            </a:pPr>
            <a:r>
              <a:rPr lang="it-IT" sz="1400" dirty="0">
                <a:latin typeface="Comic Sans MS" pitchFamily="66" charset="0"/>
              </a:rPr>
              <a:t>      </a:t>
            </a:r>
          </a:p>
          <a:p>
            <a:pPr>
              <a:buNone/>
            </a:pPr>
            <a:r>
              <a:rPr lang="it-IT" sz="1400" dirty="0">
                <a:latin typeface="Comic Sans MS" pitchFamily="66" charset="0"/>
              </a:rPr>
              <a:t>      </a:t>
            </a:r>
            <a:r>
              <a:rPr lang="it-IT" sz="1600" b="1" dirty="0">
                <a:solidFill>
                  <a:srgbClr val="0070C0"/>
                </a:solidFill>
                <a:latin typeface="Comic Sans MS" pitchFamily="66" charset="0"/>
              </a:rPr>
              <a:t>Le verdure a tavola costituiscono la base della piramide alimentare antinfiammatoria</a:t>
            </a:r>
            <a:r>
              <a:rPr lang="it-IT" sz="1600" dirty="0">
                <a:latin typeface="Comic Sans MS" pitchFamily="66" charset="0"/>
              </a:rPr>
              <a:t>. </a:t>
            </a:r>
          </a:p>
          <a:p>
            <a:pPr>
              <a:buNone/>
            </a:pPr>
            <a:r>
              <a:rPr lang="it-IT" sz="1400" b="1" dirty="0">
                <a:solidFill>
                  <a:schemeClr val="accent4">
                    <a:lumMod val="75000"/>
                  </a:schemeClr>
                </a:solidFill>
                <a:latin typeface="Comic Sans MS" pitchFamily="66" charset="0"/>
              </a:rPr>
              <a:t>    Devono essere consumate ogni giorno, crude o cotte, nella misura di tre- quattro porzioni</a:t>
            </a:r>
            <a:r>
              <a:rPr lang="it-IT" sz="1400" dirty="0">
                <a:latin typeface="Comic Sans MS" pitchFamily="66" charset="0"/>
              </a:rPr>
              <a:t> . </a:t>
            </a:r>
          </a:p>
          <a:p>
            <a:r>
              <a:rPr lang="it-IT" sz="1400" dirty="0">
                <a:latin typeface="Comic Sans MS" pitchFamily="66" charset="0"/>
              </a:rPr>
              <a:t> Ricche di minerali, vitamine, fibre, </a:t>
            </a:r>
            <a:r>
              <a:rPr lang="it-IT" sz="1400" dirty="0" err="1">
                <a:latin typeface="Comic Sans MS" pitchFamily="66" charset="0"/>
              </a:rPr>
              <a:t>fitonutrienti</a:t>
            </a:r>
            <a:r>
              <a:rPr lang="it-IT" sz="1400" dirty="0">
                <a:latin typeface="Comic Sans MS" pitchFamily="66" charset="0"/>
              </a:rPr>
              <a:t> antiossidanti, enzimi, ormoni vegetali.</a:t>
            </a:r>
          </a:p>
          <a:p>
            <a:r>
              <a:rPr lang="it-IT" sz="1400" dirty="0">
                <a:latin typeface="Comic Sans MS" pitchFamily="66" charset="0"/>
              </a:rPr>
              <a:t>Hanno attività alcalinizzante  e contribuiscono a correggere l’acidità corporea che consegue al consumo di carni, latte e </a:t>
            </a:r>
            <a:r>
              <a:rPr lang="it-IT" sz="1400" dirty="0" err="1">
                <a:latin typeface="Comic Sans MS" pitchFamily="66" charset="0"/>
              </a:rPr>
              <a:t>latticicini</a:t>
            </a:r>
            <a:r>
              <a:rPr lang="it-IT" sz="1400" dirty="0">
                <a:latin typeface="Comic Sans MS" pitchFamily="66" charset="0"/>
              </a:rPr>
              <a:t>, frutta. </a:t>
            </a:r>
          </a:p>
          <a:p>
            <a:r>
              <a:rPr lang="it-IT" sz="1400" dirty="0">
                <a:latin typeface="Comic Sans MS" pitchFamily="66" charset="0"/>
              </a:rPr>
              <a:t>Sono ricche di fibre quindi aumenta la massa fecale, riducono il tempo di transito intestinale, l’assorbimento di grassi e di zuccheri ma anche di composti cancerogeni. </a:t>
            </a:r>
          </a:p>
          <a:p>
            <a:r>
              <a:rPr lang="it-IT" sz="1400" dirty="0">
                <a:latin typeface="Comic Sans MS" pitchFamily="66" charset="0"/>
              </a:rPr>
              <a:t> Migliorano la flora batterica intestinale favorendo la produzione di butirrato e la concentrazione intestinale ottimale di acido butirrico che ha attività antinfiammatoria. </a:t>
            </a:r>
            <a:endParaRPr lang="it-IT" sz="1400" dirty="0"/>
          </a:p>
          <a:p>
            <a:endParaRPr lang="it-IT" sz="1400" dirty="0">
              <a:latin typeface="Comic Sans MS" pitchFamily="66" charset="0"/>
            </a:endParaRPr>
          </a:p>
          <a:p>
            <a:pPr>
              <a:buNone/>
            </a:pPr>
            <a:endParaRPr lang="it-IT" sz="3200" dirty="0"/>
          </a:p>
          <a:p>
            <a:pPr>
              <a:buNone/>
            </a:pPr>
            <a:endParaRPr lang="it-IT" sz="2900" dirty="0">
              <a:latin typeface="Comic Sans MS" pitchFamily="66" charset="0"/>
            </a:endParaRPr>
          </a:p>
        </p:txBody>
      </p:sp>
      <p:pic>
        <p:nvPicPr>
          <p:cNvPr id="7" name="Picture 36" descr="C:\Users\f.campolongo\Desktop\vitamine_.jpg"/>
          <p:cNvPicPr>
            <a:picLocks noChangeAspect="1" noChangeArrowheads="1"/>
          </p:cNvPicPr>
          <p:nvPr/>
        </p:nvPicPr>
        <p:blipFill>
          <a:blip r:embed="rId2" cstate="print"/>
          <a:srcRect/>
          <a:stretch>
            <a:fillRect/>
          </a:stretch>
        </p:blipFill>
        <p:spPr bwMode="auto">
          <a:xfrm>
            <a:off x="6286512" y="1857364"/>
            <a:ext cx="2539996" cy="146367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57166"/>
            <a:ext cx="8229600" cy="1000132"/>
          </a:xfrm>
        </p:spPr>
        <p:txBody>
          <a:bodyPr>
            <a:normAutofit/>
          </a:bodyPr>
          <a:lstStyle/>
          <a:p>
            <a:pPr algn="ctr"/>
            <a:r>
              <a:rPr lang="it-IT" sz="2800" b="1" dirty="0">
                <a:latin typeface="Comic Sans MS" pitchFamily="66" charset="0"/>
              </a:rPr>
              <a:t>Le verdure a tavola costituiscono la base della piramide alimentare antinfiammatoria</a:t>
            </a:r>
            <a:r>
              <a:rPr lang="it-IT" sz="2400" dirty="0">
                <a:latin typeface="Comic Sans MS" pitchFamily="66" charset="0"/>
              </a:rPr>
              <a:t>.</a:t>
            </a:r>
            <a:endParaRPr lang="it-IT" sz="2400" dirty="0"/>
          </a:p>
        </p:txBody>
      </p:sp>
      <p:sp>
        <p:nvSpPr>
          <p:cNvPr id="3" name="Segnaposto contenuto 2"/>
          <p:cNvSpPr>
            <a:spLocks noGrp="1"/>
          </p:cNvSpPr>
          <p:nvPr>
            <p:ph idx="1"/>
          </p:nvPr>
        </p:nvSpPr>
        <p:spPr>
          <a:xfrm>
            <a:off x="142844" y="1714488"/>
            <a:ext cx="8858312" cy="2286016"/>
          </a:xfrm>
        </p:spPr>
        <p:txBody>
          <a:bodyPr>
            <a:normAutofit/>
          </a:bodyPr>
          <a:lstStyle/>
          <a:p>
            <a:pPr>
              <a:buNone/>
            </a:pPr>
            <a:r>
              <a:rPr lang="it-IT" sz="2900" dirty="0">
                <a:latin typeface="Comic Sans MS" pitchFamily="66" charset="0"/>
              </a:rPr>
              <a:t>   </a:t>
            </a:r>
            <a:r>
              <a:rPr lang="it-IT" sz="1600" dirty="0">
                <a:latin typeface="Comic Sans MS" pitchFamily="66" charset="0"/>
              </a:rPr>
              <a:t>È consigliabile iniziare il pasto con una porzione di verdura cruda prima del pasto principale, ad esempio prima della pasta, per favorire il senso di sazietà e per evitare picchi glicemici dovuti al consumo di carboidrati. La verdura cruda ha, fra gli altri, il compito di richiamare succhi gastrici importanti per la digestione.</a:t>
            </a:r>
          </a:p>
          <a:p>
            <a:pPr>
              <a:buNone/>
            </a:pPr>
            <a:r>
              <a:rPr lang="it-IT" sz="1600" dirty="0">
                <a:latin typeface="Comic Sans MS" pitchFamily="66" charset="0"/>
              </a:rPr>
              <a:t>     È bene non dimenticare il succo di limone che deve essere aggiunto per migliorare l’assorbimento del ferro presente soprattutto nei vegetali a foglia verde.</a:t>
            </a:r>
          </a:p>
          <a:p>
            <a:pPr>
              <a:buNone/>
            </a:pPr>
            <a:endParaRPr lang="it-IT" sz="2800" dirty="0">
              <a:latin typeface="Comic Sans MS" pitchFamily="66" charset="0"/>
            </a:endParaRPr>
          </a:p>
        </p:txBody>
      </p:sp>
      <p:sp>
        <p:nvSpPr>
          <p:cNvPr id="4" name="Rettangolo arrotondato 3"/>
          <p:cNvSpPr/>
          <p:nvPr/>
        </p:nvSpPr>
        <p:spPr>
          <a:xfrm>
            <a:off x="142844" y="4143380"/>
            <a:ext cx="4143404" cy="228601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i="1" dirty="0">
                <a:solidFill>
                  <a:srgbClr val="C00000"/>
                </a:solidFill>
                <a:latin typeface="Comic Sans MS" pitchFamily="66" charset="0"/>
              </a:rPr>
              <a:t>                                           Fibra idrosolubile </a:t>
            </a:r>
            <a:r>
              <a:rPr lang="it-IT" dirty="0">
                <a:solidFill>
                  <a:schemeClr val="tx1"/>
                </a:solidFill>
                <a:latin typeface="Comic Sans MS" pitchFamily="66" charset="0"/>
              </a:rPr>
              <a:t>nutre il </a:t>
            </a:r>
            <a:r>
              <a:rPr lang="it-IT" dirty="0" err="1">
                <a:solidFill>
                  <a:schemeClr val="tx1"/>
                </a:solidFill>
                <a:latin typeface="Comic Sans MS" pitchFamily="66" charset="0"/>
              </a:rPr>
              <a:t>microbiota</a:t>
            </a:r>
            <a:r>
              <a:rPr lang="it-IT" dirty="0">
                <a:solidFill>
                  <a:schemeClr val="tx1"/>
                </a:solidFill>
                <a:latin typeface="Comic Sans MS" pitchFamily="66" charset="0"/>
              </a:rPr>
              <a:t> e favorisce la formazione di acidi grassi a catena corta quali l’acido butirrico con attività antinfiammatoria.    </a:t>
            </a:r>
            <a:endParaRPr lang="it-IT" dirty="0">
              <a:solidFill>
                <a:schemeClr val="tx1"/>
              </a:solidFill>
            </a:endParaRPr>
          </a:p>
        </p:txBody>
      </p:sp>
      <p:sp>
        <p:nvSpPr>
          <p:cNvPr id="5" name="Rettangolo arrotondato 4"/>
          <p:cNvSpPr/>
          <p:nvPr/>
        </p:nvSpPr>
        <p:spPr>
          <a:xfrm>
            <a:off x="4572000" y="4143380"/>
            <a:ext cx="4071966" cy="228601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latin typeface="Comic Sans MS" pitchFamily="66" charset="0"/>
            </a:endParaRPr>
          </a:p>
          <a:p>
            <a:pPr algn="ctr"/>
            <a:r>
              <a:rPr lang="it-IT" b="1" i="1" dirty="0">
                <a:solidFill>
                  <a:srgbClr val="C00000"/>
                </a:solidFill>
                <a:latin typeface="Comic Sans MS" pitchFamily="66" charset="0"/>
              </a:rPr>
              <a:t>                                            Fibra insolubile </a:t>
            </a:r>
            <a:r>
              <a:rPr lang="it-IT" dirty="0">
                <a:solidFill>
                  <a:schemeClr val="tx1"/>
                </a:solidFill>
                <a:latin typeface="Comic Sans MS" pitchFamily="66" charset="0"/>
              </a:rPr>
              <a:t>favorisce la motilità e la regolarità intestinale e limita il contatto della mucosa con agenti cancerogeni ed il loro assorbimento.</a:t>
            </a:r>
            <a:r>
              <a:rPr lang="it-IT" dirty="0">
                <a:solidFill>
                  <a:srgbClr val="C00000"/>
                </a:solidFill>
                <a:latin typeface="Comic Sans MS" pitchFamily="66" charset="0"/>
              </a:rPr>
              <a:t> </a:t>
            </a:r>
          </a:p>
          <a:p>
            <a:pPr algn="ctr"/>
            <a:endParaRPr lang="it-IT" dirty="0">
              <a:solidFill>
                <a:schemeClr val="tx1"/>
              </a:solidFill>
            </a:endParaRPr>
          </a:p>
        </p:txBody>
      </p:sp>
      <p:pic>
        <p:nvPicPr>
          <p:cNvPr id="29698" name="Picture 2" descr="C:\Users\f.campolongo\AppData\Local\Packages\Microsoft.Windows.Photos_8wekyb3d8bbwe\TempState\ShareServiceTempFolder\fibra-solubile-ripasso-orig.jpeg"/>
          <p:cNvPicPr>
            <a:picLocks noChangeAspect="1" noChangeArrowheads="1"/>
          </p:cNvPicPr>
          <p:nvPr/>
        </p:nvPicPr>
        <p:blipFill>
          <a:blip r:embed="rId2"/>
          <a:srcRect/>
          <a:stretch>
            <a:fillRect/>
          </a:stretch>
        </p:blipFill>
        <p:spPr bwMode="auto">
          <a:xfrm>
            <a:off x="5857884" y="3500438"/>
            <a:ext cx="1821850" cy="1087589"/>
          </a:xfrm>
          <a:prstGeom prst="rect">
            <a:avLst/>
          </a:prstGeom>
          <a:noFill/>
        </p:spPr>
      </p:pic>
      <p:pic>
        <p:nvPicPr>
          <p:cNvPr id="7" name="Picture 9"/>
          <p:cNvPicPr>
            <a:picLocks noChangeAspect="1" noChangeArrowheads="1"/>
          </p:cNvPicPr>
          <p:nvPr/>
        </p:nvPicPr>
        <p:blipFill>
          <a:blip r:embed="rId3"/>
          <a:srcRect/>
          <a:stretch>
            <a:fillRect/>
          </a:stretch>
        </p:blipFill>
        <p:spPr bwMode="auto">
          <a:xfrm>
            <a:off x="1357290" y="3429000"/>
            <a:ext cx="1342070" cy="1223962"/>
          </a:xfrm>
          <a:prstGeom prst="rect">
            <a:avLst/>
          </a:prstGeom>
          <a:noFill/>
          <a:ln w="9525" cap="flat">
            <a:noFill/>
            <a:round/>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367458"/>
          </a:xfrm>
        </p:spPr>
        <p:txBody>
          <a:bodyPr>
            <a:noAutofit/>
          </a:bodyPr>
          <a:lstStyle/>
          <a:p>
            <a:pPr algn="ctr"/>
            <a:r>
              <a:rPr lang="it-IT" sz="2800" b="1" dirty="0">
                <a:latin typeface="Comic Sans MS" pitchFamily="66" charset="0"/>
              </a:rPr>
              <a:t>Quali verdure privilegiare?</a:t>
            </a:r>
            <a:endParaRPr lang="it-IT" sz="2800" b="1" dirty="0"/>
          </a:p>
        </p:txBody>
      </p:sp>
      <p:sp>
        <p:nvSpPr>
          <p:cNvPr id="3" name="Segnaposto contenuto 2"/>
          <p:cNvSpPr>
            <a:spLocks noGrp="1"/>
          </p:cNvSpPr>
          <p:nvPr>
            <p:ph idx="1"/>
          </p:nvPr>
        </p:nvSpPr>
        <p:spPr>
          <a:xfrm>
            <a:off x="214282" y="3071810"/>
            <a:ext cx="8786874" cy="3571900"/>
          </a:xfrm>
        </p:spPr>
        <p:txBody>
          <a:bodyPr>
            <a:normAutofit fontScale="40000" lnSpcReduction="20000"/>
          </a:bodyPr>
          <a:lstStyle/>
          <a:p>
            <a:pPr>
              <a:buNone/>
            </a:pPr>
            <a:endParaRPr lang="it-IT" dirty="0">
              <a:latin typeface="Comic Sans MS" pitchFamily="66" charset="0"/>
            </a:endParaRPr>
          </a:p>
          <a:p>
            <a:r>
              <a:rPr lang="it-IT" sz="3500" b="1" dirty="0">
                <a:solidFill>
                  <a:srgbClr val="C00000"/>
                </a:solidFill>
                <a:latin typeface="Comic Sans MS" pitchFamily="66" charset="0"/>
              </a:rPr>
              <a:t>Broccoli</a:t>
            </a:r>
            <a:r>
              <a:rPr lang="it-IT" sz="3500" dirty="0">
                <a:latin typeface="Comic Sans MS" pitchFamily="66" charset="0"/>
              </a:rPr>
              <a:t> rappresentano la fonte più importante dell’</a:t>
            </a:r>
            <a:r>
              <a:rPr lang="it-IT" sz="3500" dirty="0" err="1">
                <a:latin typeface="Comic Sans MS" pitchFamily="66" charset="0"/>
              </a:rPr>
              <a:t>isotiocianato</a:t>
            </a:r>
            <a:r>
              <a:rPr lang="it-IT" sz="3500" dirty="0">
                <a:latin typeface="Comic Sans MS" pitchFamily="66" charset="0"/>
              </a:rPr>
              <a:t> </a:t>
            </a:r>
            <a:r>
              <a:rPr lang="it-IT" sz="3500" dirty="0" err="1">
                <a:latin typeface="Comic Sans MS" pitchFamily="66" charset="0"/>
              </a:rPr>
              <a:t>sulforafano</a:t>
            </a:r>
            <a:r>
              <a:rPr lang="it-IT" sz="3500" dirty="0">
                <a:latin typeface="Comic Sans MS" pitchFamily="66" charset="0"/>
              </a:rPr>
              <a:t> (SFN) e di altri composti (</a:t>
            </a:r>
            <a:r>
              <a:rPr lang="it-IT" sz="3500" dirty="0" err="1">
                <a:latin typeface="Comic Sans MS" pitchFamily="66" charset="0"/>
              </a:rPr>
              <a:t>fenil-etil-isotiocianato</a:t>
            </a:r>
            <a:r>
              <a:rPr lang="it-IT" sz="3500" dirty="0">
                <a:latin typeface="Comic Sans MS" pitchFamily="66" charset="0"/>
              </a:rPr>
              <a:t> e l’ indolo-3-carbinolo) che possiedono attività antitumorale.</a:t>
            </a:r>
          </a:p>
          <a:p>
            <a:r>
              <a:rPr lang="it-IT" sz="3500" b="1" dirty="0">
                <a:solidFill>
                  <a:srgbClr val="C00000"/>
                </a:solidFill>
                <a:latin typeface="Comic Sans MS" pitchFamily="66" charset="0"/>
              </a:rPr>
              <a:t>Rucola </a:t>
            </a:r>
            <a:r>
              <a:rPr lang="it-IT" sz="3500" dirty="0">
                <a:latin typeface="Comic Sans MS" pitchFamily="66" charset="0"/>
              </a:rPr>
              <a:t>ricca di </a:t>
            </a:r>
            <a:r>
              <a:rPr lang="it-IT" sz="3500" dirty="0" err="1">
                <a:latin typeface="Comic Sans MS" pitchFamily="66" charset="0"/>
              </a:rPr>
              <a:t>flavonoli</a:t>
            </a:r>
            <a:r>
              <a:rPr lang="it-IT" sz="3500" dirty="0">
                <a:latin typeface="Comic Sans MS" pitchFamily="66" charset="0"/>
              </a:rPr>
              <a:t> (quercetina ed altri) e di </a:t>
            </a:r>
            <a:r>
              <a:rPr lang="it-IT" sz="3500" dirty="0" err="1">
                <a:latin typeface="Comic Sans MS" pitchFamily="66" charset="0"/>
              </a:rPr>
              <a:t>glucosinolati</a:t>
            </a:r>
            <a:r>
              <a:rPr lang="it-IT" sz="3500" dirty="0">
                <a:latin typeface="Comic Sans MS" pitchFamily="66" charset="0"/>
              </a:rPr>
              <a:t>. Fra questi emerge l’</a:t>
            </a:r>
            <a:r>
              <a:rPr lang="it-IT" sz="3500" dirty="0" err="1">
                <a:latin typeface="Comic Sans MS" pitchFamily="66" charset="0"/>
              </a:rPr>
              <a:t>isotiocianato</a:t>
            </a:r>
            <a:r>
              <a:rPr lang="it-IT" sz="3500" dirty="0">
                <a:latin typeface="Comic Sans MS" pitchFamily="66" charset="0"/>
              </a:rPr>
              <a:t> </a:t>
            </a:r>
            <a:r>
              <a:rPr lang="it-IT" sz="3500" dirty="0" err="1">
                <a:latin typeface="Comic Sans MS" pitchFamily="66" charset="0"/>
              </a:rPr>
              <a:t>Erucina</a:t>
            </a:r>
            <a:r>
              <a:rPr lang="it-IT" sz="3500" dirty="0">
                <a:latin typeface="Comic Sans MS" pitchFamily="66" charset="0"/>
              </a:rPr>
              <a:t> che conferisce alla pianta il caratteristico sapore amarognolo e l’odore pungente. </a:t>
            </a:r>
          </a:p>
          <a:p>
            <a:pPr>
              <a:buNone/>
            </a:pPr>
            <a:r>
              <a:rPr lang="it-IT" sz="3500" dirty="0">
                <a:latin typeface="Comic Sans MS" pitchFamily="66" charset="0"/>
              </a:rPr>
              <a:t>      </a:t>
            </a:r>
            <a:r>
              <a:rPr lang="it-IT" sz="3500" dirty="0" err="1">
                <a:latin typeface="Comic Sans MS" pitchFamily="66" charset="0"/>
              </a:rPr>
              <a:t>Erucina</a:t>
            </a:r>
            <a:r>
              <a:rPr lang="it-IT" sz="3500" dirty="0">
                <a:latin typeface="Comic Sans MS" pitchFamily="66" charset="0"/>
              </a:rPr>
              <a:t> è dotata di proprietà </a:t>
            </a:r>
            <a:r>
              <a:rPr lang="it-IT" sz="3500" dirty="0" err="1">
                <a:latin typeface="Comic Sans MS" pitchFamily="66" charset="0"/>
              </a:rPr>
              <a:t>vasorilassanti</a:t>
            </a:r>
            <a:r>
              <a:rPr lang="it-IT" sz="3500" dirty="0">
                <a:latin typeface="Comic Sans MS" pitchFamily="66" charset="0"/>
              </a:rPr>
              <a:t>, antipertensive e antitumorali. </a:t>
            </a:r>
          </a:p>
          <a:p>
            <a:pPr>
              <a:buNone/>
            </a:pPr>
            <a:r>
              <a:rPr lang="it-IT" sz="3500" dirty="0">
                <a:latin typeface="Comic Sans MS" pitchFamily="66" charset="0"/>
              </a:rPr>
              <a:t>      La rucola inoltre fornisce un buon apporto di potassio, magnesio, ferro e soprattutto calcio e vitamine (A, C, K), </a:t>
            </a:r>
            <a:r>
              <a:rPr lang="it-IT" sz="3500" dirty="0" err="1">
                <a:latin typeface="Comic Sans MS" pitchFamily="66" charset="0"/>
              </a:rPr>
              <a:t>folati</a:t>
            </a:r>
            <a:r>
              <a:rPr lang="it-IT" sz="3500" dirty="0">
                <a:latin typeface="Comic Sans MS" pitchFamily="66" charset="0"/>
              </a:rPr>
              <a:t>. </a:t>
            </a:r>
          </a:p>
          <a:p>
            <a:r>
              <a:rPr lang="it-IT" sz="3500" b="1" dirty="0">
                <a:solidFill>
                  <a:srgbClr val="C00000"/>
                </a:solidFill>
                <a:latin typeface="Comic Sans MS" pitchFamily="66" charset="0"/>
              </a:rPr>
              <a:t>Aglio, cipolle, porri, ed erba cipollina </a:t>
            </a:r>
            <a:r>
              <a:rPr lang="it-IT" sz="3500" dirty="0">
                <a:latin typeface="Comic Sans MS" pitchFamily="66" charset="0"/>
              </a:rPr>
              <a:t>(famiglia delle Agliacee) ricche di composti solforati capaci di legare nitriti e nitrati ed impedire la formazione di sostanze cancerogene come le </a:t>
            </a:r>
            <a:r>
              <a:rPr lang="it-IT" sz="3500" dirty="0" err="1">
                <a:latin typeface="Comic Sans MS" pitchFamily="66" charset="0"/>
              </a:rPr>
              <a:t>nitrosamine</a:t>
            </a:r>
            <a:r>
              <a:rPr lang="it-IT" sz="3500" dirty="0">
                <a:latin typeface="Comic Sans MS" pitchFamily="66" charset="0"/>
              </a:rPr>
              <a:t>. </a:t>
            </a:r>
          </a:p>
          <a:p>
            <a:pPr lvl="0"/>
            <a:r>
              <a:rPr lang="it-IT" sz="3500" b="1" dirty="0">
                <a:solidFill>
                  <a:srgbClr val="C00000"/>
                </a:solidFill>
                <a:latin typeface="Comic Sans MS" pitchFamily="66" charset="0"/>
              </a:rPr>
              <a:t>Carciofi</a:t>
            </a:r>
            <a:r>
              <a:rPr lang="it-IT" sz="3500" dirty="0">
                <a:latin typeface="Comic Sans MS" pitchFamily="66" charset="0"/>
              </a:rPr>
              <a:t>  ricco di acqua, fibra solubile (inulina), ferro, calcio, potassio, vitamine B1, B3, C. </a:t>
            </a:r>
          </a:p>
          <a:p>
            <a:pPr lvl="0">
              <a:buNone/>
            </a:pPr>
            <a:r>
              <a:rPr lang="it-IT" sz="3500" dirty="0">
                <a:latin typeface="Comic Sans MS" pitchFamily="66" charset="0"/>
              </a:rPr>
              <a:t>      Contiene </a:t>
            </a:r>
            <a:r>
              <a:rPr lang="it-IT" sz="3500" dirty="0" err="1">
                <a:latin typeface="Comic Sans MS" pitchFamily="66" charset="0"/>
              </a:rPr>
              <a:t>cinarina</a:t>
            </a:r>
            <a:r>
              <a:rPr lang="it-IT" sz="3500" dirty="0">
                <a:latin typeface="Comic Sans MS" pitchFamily="66" charset="0"/>
              </a:rPr>
              <a:t> che è un composto epatoprotettore responsabile del sapore amarognolo del carciofo. Inoltre contiene acido </a:t>
            </a:r>
            <a:r>
              <a:rPr lang="it-IT" sz="3500" dirty="0" err="1">
                <a:latin typeface="Comic Sans MS" pitchFamily="66" charset="0"/>
              </a:rPr>
              <a:t>clorogenico</a:t>
            </a:r>
            <a:r>
              <a:rPr lang="it-IT" sz="3500" dirty="0">
                <a:latin typeface="Comic Sans MS" pitchFamily="66" charset="0"/>
              </a:rPr>
              <a:t> che è un composto antiossidante che riduce l’assorbimento del glucosio a livello intestinale.</a:t>
            </a:r>
          </a:p>
          <a:p>
            <a:r>
              <a:rPr lang="it-IT" sz="3500" b="1" dirty="0">
                <a:solidFill>
                  <a:srgbClr val="C00000"/>
                </a:solidFill>
                <a:latin typeface="Comic Sans MS" pitchFamily="66" charset="0"/>
              </a:rPr>
              <a:t>Cicoria</a:t>
            </a:r>
            <a:r>
              <a:rPr lang="it-IT" sz="3500" dirty="0">
                <a:latin typeface="Comic Sans MS" pitchFamily="66" charset="0"/>
              </a:rPr>
              <a:t> alto contenuto di fibra solubile (Inulina) che favorisce la formazione dei salutari acidi grassi a catena corta.</a:t>
            </a:r>
          </a:p>
          <a:p>
            <a:pPr lvl="0">
              <a:buNone/>
            </a:pPr>
            <a:endParaRPr lang="it-IT" sz="3500" dirty="0">
              <a:latin typeface="Comic Sans MS" pitchFamily="66" charset="0"/>
            </a:endParaRPr>
          </a:p>
          <a:p>
            <a:endParaRPr lang="it-IT" dirty="0">
              <a:latin typeface="Comic Sans MS" pitchFamily="66" charset="0"/>
            </a:endParaRPr>
          </a:p>
        </p:txBody>
      </p:sp>
      <p:sp>
        <p:nvSpPr>
          <p:cNvPr id="4" name="Rettangolo arrotondato 3"/>
          <p:cNvSpPr/>
          <p:nvPr/>
        </p:nvSpPr>
        <p:spPr>
          <a:xfrm>
            <a:off x="642910" y="1214422"/>
            <a:ext cx="7572428"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t>Verdure a foglia verde, in particolare famiglia delle crucifere</a:t>
            </a:r>
          </a:p>
        </p:txBody>
      </p:sp>
      <p:sp>
        <p:nvSpPr>
          <p:cNvPr id="6" name="CasellaDiTesto 5"/>
          <p:cNvSpPr txBox="1"/>
          <p:nvPr/>
        </p:nvSpPr>
        <p:spPr>
          <a:xfrm>
            <a:off x="285720" y="2071678"/>
            <a:ext cx="8715436" cy="923330"/>
          </a:xfrm>
          <a:prstGeom prst="rect">
            <a:avLst/>
          </a:prstGeom>
          <a:noFill/>
        </p:spPr>
        <p:txBody>
          <a:bodyPr wrap="square" rtlCol="0">
            <a:spAutoFit/>
          </a:bodyPr>
          <a:lstStyle/>
          <a:p>
            <a:r>
              <a:rPr lang="it-IT" dirty="0">
                <a:latin typeface="Comic Sans MS" pitchFamily="66" charset="0"/>
              </a:rPr>
              <a:t>Contengono un’elevata concentrazione di </a:t>
            </a:r>
            <a:r>
              <a:rPr lang="it-IT" dirty="0" err="1">
                <a:latin typeface="Comic Sans MS" pitchFamily="66" charset="0"/>
              </a:rPr>
              <a:t>glucosinolati</a:t>
            </a:r>
            <a:r>
              <a:rPr lang="it-IT" dirty="0">
                <a:latin typeface="Comic Sans MS" pitchFamily="66" charset="0"/>
              </a:rPr>
              <a:t> (composti contenenti zolfo e azoto) da cui si isolano due classi con dimostrata attività antitumorale: gli 19 20 </a:t>
            </a:r>
            <a:r>
              <a:rPr lang="it-IT" dirty="0" err="1">
                <a:latin typeface="Comic Sans MS" pitchFamily="66" charset="0"/>
              </a:rPr>
              <a:t>isotiocianati</a:t>
            </a:r>
            <a:r>
              <a:rPr lang="it-IT" dirty="0">
                <a:latin typeface="Comic Sans MS" pitchFamily="66" charset="0"/>
              </a:rPr>
              <a:t> e gli indoli.</a:t>
            </a:r>
            <a:endParaRPr lang="it-IT" dirty="0"/>
          </a:p>
        </p:txBody>
      </p:sp>
      <p:sp>
        <p:nvSpPr>
          <p:cNvPr id="7" name="Freccia in giù 6"/>
          <p:cNvSpPr/>
          <p:nvPr/>
        </p:nvSpPr>
        <p:spPr>
          <a:xfrm>
            <a:off x="4214810" y="1785926"/>
            <a:ext cx="357190"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C00000"/>
              </a:solidFill>
            </a:endParaRPr>
          </a:p>
        </p:txBody>
      </p:sp>
      <p:pic>
        <p:nvPicPr>
          <p:cNvPr id="8" name="Picture 30" descr="C:\Users\f.campolongo\AppData\Local\Packages\Microsoft.Windows.Photos_8wekyb3d8bbwe\TempState\ShareServiceTempFolder\cru2.jpeg"/>
          <p:cNvPicPr>
            <a:picLocks noChangeAspect="1" noChangeArrowheads="1"/>
          </p:cNvPicPr>
          <p:nvPr/>
        </p:nvPicPr>
        <p:blipFill>
          <a:blip r:embed="rId2"/>
          <a:srcRect/>
          <a:stretch>
            <a:fillRect/>
          </a:stretch>
        </p:blipFill>
        <p:spPr bwMode="auto">
          <a:xfrm>
            <a:off x="7000892" y="285729"/>
            <a:ext cx="2001969" cy="164307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796086"/>
          </a:xfrm>
        </p:spPr>
        <p:txBody>
          <a:bodyPr>
            <a:noAutofit/>
          </a:bodyPr>
          <a:lstStyle/>
          <a:p>
            <a:br>
              <a:rPr lang="it-IT" sz="2800" b="1" dirty="0">
                <a:latin typeface="Comic Sans MS" pitchFamily="66" charset="0"/>
              </a:rPr>
            </a:br>
            <a:br>
              <a:rPr lang="it-IT" sz="2800" b="1" dirty="0">
                <a:latin typeface="Comic Sans MS" pitchFamily="66" charset="0"/>
              </a:rPr>
            </a:br>
            <a:br>
              <a:rPr lang="it-IT" sz="2800" b="1" dirty="0">
                <a:latin typeface="Comic Sans MS" pitchFamily="66" charset="0"/>
              </a:rPr>
            </a:br>
            <a:r>
              <a:rPr lang="it-IT" sz="2800" b="1" dirty="0">
                <a:latin typeface="Comic Sans MS" pitchFamily="66" charset="0"/>
              </a:rPr>
              <a:t>Verdura: la regola dei cinque colori della salute </a:t>
            </a:r>
            <a:br>
              <a:rPr lang="it-IT" sz="2800" b="1" dirty="0">
                <a:latin typeface="Comic Sans MS" pitchFamily="66" charset="0"/>
              </a:rPr>
            </a:br>
            <a:endParaRPr lang="it-IT" sz="2800" dirty="0"/>
          </a:p>
        </p:txBody>
      </p:sp>
      <p:sp>
        <p:nvSpPr>
          <p:cNvPr id="3" name="Segnaposto contenuto 2"/>
          <p:cNvSpPr>
            <a:spLocks noGrp="1"/>
          </p:cNvSpPr>
          <p:nvPr>
            <p:ph idx="1"/>
          </p:nvPr>
        </p:nvSpPr>
        <p:spPr>
          <a:xfrm>
            <a:off x="428596" y="1928802"/>
            <a:ext cx="8229600" cy="4643470"/>
          </a:xfrm>
        </p:spPr>
        <p:txBody>
          <a:bodyPr>
            <a:normAutofit fontScale="77500" lnSpcReduction="20000"/>
          </a:bodyPr>
          <a:lstStyle/>
          <a:p>
            <a:pPr>
              <a:buNone/>
            </a:pPr>
            <a:r>
              <a:rPr lang="it-IT" b="1" dirty="0"/>
              <a:t>		</a:t>
            </a:r>
          </a:p>
          <a:p>
            <a:r>
              <a:rPr lang="it-IT" b="1" dirty="0"/>
              <a:t>Arancio/Rosso</a:t>
            </a:r>
          </a:p>
          <a:p>
            <a:pPr>
              <a:buNone/>
            </a:pPr>
            <a:r>
              <a:rPr lang="it-IT" i="1" dirty="0">
                <a:solidFill>
                  <a:srgbClr val="C00000"/>
                </a:solidFill>
                <a:latin typeface="Comic Sans MS" pitchFamily="66" charset="0"/>
              </a:rPr>
              <a:t>    Licopene, antocianine </a:t>
            </a:r>
            <a:r>
              <a:rPr lang="it-IT" sz="2300" i="1" dirty="0">
                <a:latin typeface="Comic Sans MS" pitchFamily="66" charset="0"/>
              </a:rPr>
              <a:t>barbabietole, pomodori, peperoni, rape rosse, ravanelli	</a:t>
            </a:r>
          </a:p>
          <a:p>
            <a:r>
              <a:rPr lang="it-IT" b="1" dirty="0">
                <a:latin typeface="Comic Sans MS" pitchFamily="66" charset="0"/>
              </a:rPr>
              <a:t>Giallo</a:t>
            </a:r>
          </a:p>
          <a:p>
            <a:pPr>
              <a:buNone/>
            </a:pPr>
            <a:r>
              <a:rPr lang="it-IT" i="1" dirty="0">
                <a:latin typeface="Comic Sans MS" pitchFamily="66" charset="0"/>
              </a:rPr>
              <a:t>   </a:t>
            </a:r>
            <a:r>
              <a:rPr lang="it-IT" i="1" dirty="0">
                <a:solidFill>
                  <a:srgbClr val="C00000"/>
                </a:solidFill>
                <a:latin typeface="Comic Sans MS" pitchFamily="66" charset="0"/>
              </a:rPr>
              <a:t>Flavonoidi, beta-carotene </a:t>
            </a:r>
            <a:r>
              <a:rPr lang="it-IT" sz="2300" i="1" dirty="0">
                <a:latin typeface="Comic Sans MS" pitchFamily="66" charset="0"/>
              </a:rPr>
              <a:t>carote, peperoni, zucca, mais</a:t>
            </a:r>
            <a:r>
              <a:rPr lang="it-IT" i="1" dirty="0">
                <a:latin typeface="Comic Sans MS" pitchFamily="66" charset="0"/>
              </a:rPr>
              <a:t>	</a:t>
            </a:r>
          </a:p>
          <a:p>
            <a:r>
              <a:rPr lang="it-IT" b="1" dirty="0">
                <a:latin typeface="Comic Sans MS" pitchFamily="66" charset="0"/>
              </a:rPr>
              <a:t>Bianco</a:t>
            </a:r>
          </a:p>
          <a:p>
            <a:pPr>
              <a:buNone/>
            </a:pPr>
            <a:r>
              <a:rPr lang="it-IT" i="1" dirty="0">
                <a:latin typeface="Comic Sans MS" pitchFamily="66" charset="0"/>
              </a:rPr>
              <a:t>   </a:t>
            </a:r>
            <a:r>
              <a:rPr lang="it-IT" i="1" dirty="0">
                <a:solidFill>
                  <a:srgbClr val="C00000"/>
                </a:solidFill>
                <a:latin typeface="Comic Sans MS" pitchFamily="66" charset="0"/>
              </a:rPr>
              <a:t>Flavonoidi, composti solforati </a:t>
            </a:r>
            <a:r>
              <a:rPr lang="it-IT" sz="2300" i="1" dirty="0">
                <a:latin typeface="Comic Sans MS" pitchFamily="66" charset="0"/>
              </a:rPr>
              <a:t>aglio, cardo mariano, cavolfiori, cipolle, finocchi, porri, sedani	</a:t>
            </a:r>
          </a:p>
          <a:p>
            <a:r>
              <a:rPr lang="it-IT" b="1" dirty="0">
                <a:latin typeface="Comic Sans MS" pitchFamily="66" charset="0"/>
              </a:rPr>
              <a:t>Verde</a:t>
            </a:r>
          </a:p>
          <a:p>
            <a:pPr>
              <a:buNone/>
            </a:pPr>
            <a:r>
              <a:rPr lang="it-IT" i="1" dirty="0">
                <a:latin typeface="Comic Sans MS" pitchFamily="66" charset="0"/>
              </a:rPr>
              <a:t>   </a:t>
            </a:r>
            <a:r>
              <a:rPr lang="it-IT" i="1" dirty="0" err="1">
                <a:solidFill>
                  <a:srgbClr val="C00000"/>
                </a:solidFill>
                <a:latin typeface="Comic Sans MS" pitchFamily="66" charset="0"/>
              </a:rPr>
              <a:t>Carotenoidi</a:t>
            </a:r>
            <a:r>
              <a:rPr lang="it-IT" i="1" dirty="0">
                <a:solidFill>
                  <a:srgbClr val="C00000"/>
                </a:solidFill>
                <a:latin typeface="Comic Sans MS" pitchFamily="66" charset="0"/>
              </a:rPr>
              <a:t>, clorofilla </a:t>
            </a:r>
            <a:r>
              <a:rPr lang="it-IT" sz="2300" i="1" dirty="0">
                <a:latin typeface="Comic Sans MS" pitchFamily="66" charset="0"/>
              </a:rPr>
              <a:t>asparagi, </a:t>
            </a:r>
            <a:r>
              <a:rPr lang="it-IT" sz="2300" i="1" dirty="0" err="1">
                <a:latin typeface="Comic Sans MS" pitchFamily="66" charset="0"/>
              </a:rPr>
              <a:t>biete</a:t>
            </a:r>
            <a:r>
              <a:rPr lang="it-IT" sz="2300" i="1" dirty="0">
                <a:latin typeface="Comic Sans MS" pitchFamily="66" charset="0"/>
              </a:rPr>
              <a:t>, broccoli, altri cavoli, carciofi, cetrioli, lattuga/cicoria/rucola, cime di rapa, sedano, spinaci, zucchine	</a:t>
            </a:r>
          </a:p>
          <a:p>
            <a:r>
              <a:rPr lang="it-IT" b="1" dirty="0">
                <a:latin typeface="Comic Sans MS" pitchFamily="66" charset="0"/>
              </a:rPr>
              <a:t>Blu/Viola</a:t>
            </a:r>
          </a:p>
          <a:p>
            <a:pPr>
              <a:buNone/>
            </a:pPr>
            <a:r>
              <a:rPr lang="it-IT" i="1" dirty="0">
                <a:latin typeface="Comic Sans MS" pitchFamily="66" charset="0"/>
              </a:rPr>
              <a:t>   </a:t>
            </a:r>
            <a:r>
              <a:rPr lang="it-IT" i="1" dirty="0">
                <a:solidFill>
                  <a:srgbClr val="C00000"/>
                </a:solidFill>
                <a:latin typeface="Comic Sans MS" pitchFamily="66" charset="0"/>
              </a:rPr>
              <a:t>Antocianine </a:t>
            </a:r>
            <a:r>
              <a:rPr lang="it-IT" sz="2300" i="1" dirty="0">
                <a:latin typeface="Comic Sans MS" pitchFamily="66" charset="0"/>
              </a:rPr>
              <a:t>cavolo </a:t>
            </a:r>
            <a:r>
              <a:rPr lang="it-IT" sz="2300" i="1" dirty="0" err="1">
                <a:latin typeface="Comic Sans MS" pitchFamily="66" charset="0"/>
              </a:rPr>
              <a:t>viola-nero</a:t>
            </a:r>
            <a:r>
              <a:rPr lang="it-IT" sz="2300" i="1" dirty="0">
                <a:latin typeface="Comic Sans MS" pitchFamily="66" charset="0"/>
              </a:rPr>
              <a:t>, melanzane, radicchio	</a:t>
            </a:r>
          </a:p>
          <a:p>
            <a:endParaRPr lang="it-IT" dirty="0"/>
          </a:p>
        </p:txBody>
      </p:sp>
      <p:sp>
        <p:nvSpPr>
          <p:cNvPr id="4" name="Rettangolo arrotondato 3"/>
          <p:cNvSpPr/>
          <p:nvPr/>
        </p:nvSpPr>
        <p:spPr>
          <a:xfrm>
            <a:off x="6929454" y="1357298"/>
            <a:ext cx="2071702" cy="78581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rgbClr val="C00000"/>
                </a:solidFill>
                <a:latin typeface="Comic Sans MS" pitchFamily="66" charset="0"/>
              </a:rPr>
              <a:t>3 porzioni al giorno</a:t>
            </a:r>
            <a:endParaRPr lang="it-IT" sz="1600" dirty="0">
              <a:solidFill>
                <a:schemeClr val="tx1"/>
              </a:solidFill>
              <a:latin typeface="Comic Sans MS" pitchFamily="66" charset="0"/>
            </a:endParaRPr>
          </a:p>
        </p:txBody>
      </p:sp>
      <p:pic>
        <p:nvPicPr>
          <p:cNvPr id="5" name="Picture 28" descr="C:\Users\f.campolongo\Desktop\colori-salute.jpg"/>
          <p:cNvPicPr>
            <a:picLocks noChangeAspect="1" noChangeArrowheads="1"/>
          </p:cNvPicPr>
          <p:nvPr/>
        </p:nvPicPr>
        <p:blipFill>
          <a:blip r:embed="rId2" cstate="print"/>
          <a:srcRect/>
          <a:stretch>
            <a:fillRect/>
          </a:stretch>
        </p:blipFill>
        <p:spPr bwMode="auto">
          <a:xfrm flipH="1">
            <a:off x="5072066" y="1142984"/>
            <a:ext cx="1828965" cy="1125517"/>
          </a:xfrm>
          <a:prstGeom prst="rect">
            <a:avLst/>
          </a:prstGeom>
          <a:noFill/>
        </p:spPr>
      </p:pic>
      <p:pic>
        <p:nvPicPr>
          <p:cNvPr id="6" name="Picture 3"/>
          <p:cNvPicPr>
            <a:picLocks noChangeAspect="1" noChangeArrowheads="1"/>
          </p:cNvPicPr>
          <p:nvPr/>
        </p:nvPicPr>
        <p:blipFill>
          <a:blip r:embed="rId3" cstate="print"/>
          <a:srcRect/>
          <a:stretch>
            <a:fillRect/>
          </a:stretch>
        </p:blipFill>
        <p:spPr bwMode="auto">
          <a:xfrm>
            <a:off x="2714612" y="1142984"/>
            <a:ext cx="2000264" cy="1143008"/>
          </a:xfrm>
          <a:prstGeom prst="rect">
            <a:avLst/>
          </a:prstGeom>
          <a:noFill/>
          <a:ln w="9525" cap="flat">
            <a:noFill/>
            <a:round/>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00042"/>
            <a:ext cx="8229600" cy="1071570"/>
          </a:xfrm>
        </p:spPr>
        <p:txBody>
          <a:bodyPr>
            <a:normAutofit fontScale="90000"/>
          </a:bodyPr>
          <a:lstStyle/>
          <a:p>
            <a:br>
              <a:rPr lang="it-IT" sz="2200" b="1" dirty="0">
                <a:latin typeface="Comic Sans MS" pitchFamily="66" charset="0"/>
              </a:rPr>
            </a:br>
            <a:br>
              <a:rPr lang="it-IT" sz="2200" b="1" dirty="0">
                <a:latin typeface="Comic Sans MS" pitchFamily="66" charset="0"/>
              </a:rPr>
            </a:br>
            <a:br>
              <a:rPr lang="it-IT" sz="2200" b="1" dirty="0">
                <a:latin typeface="Comic Sans MS" pitchFamily="66" charset="0"/>
              </a:rPr>
            </a:br>
            <a:r>
              <a:rPr lang="it-IT" sz="3100" b="1" dirty="0">
                <a:latin typeface="Comic Sans MS" pitchFamily="66" charset="0"/>
              </a:rPr>
              <a:t>Frutta: la regola dei cinque colori della salute 	</a:t>
            </a:r>
            <a:br>
              <a:rPr lang="it-IT" sz="3100" b="1" dirty="0">
                <a:latin typeface="Comic Sans MS" pitchFamily="66" charset="0"/>
              </a:rPr>
            </a:br>
            <a:endParaRPr lang="it-IT" sz="3100" dirty="0"/>
          </a:p>
        </p:txBody>
      </p:sp>
      <p:sp>
        <p:nvSpPr>
          <p:cNvPr id="4" name="CasellaDiTesto 3"/>
          <p:cNvSpPr txBox="1"/>
          <p:nvPr/>
        </p:nvSpPr>
        <p:spPr>
          <a:xfrm>
            <a:off x="357158" y="2571745"/>
            <a:ext cx="7643866" cy="3693319"/>
          </a:xfrm>
          <a:prstGeom prst="rect">
            <a:avLst/>
          </a:prstGeom>
          <a:noFill/>
        </p:spPr>
        <p:txBody>
          <a:bodyPr wrap="square" rtlCol="0">
            <a:spAutoFit/>
          </a:bodyPr>
          <a:lstStyle/>
          <a:p>
            <a:endParaRPr lang="it-IT" b="1" dirty="0">
              <a:latin typeface="Comic Sans MS" pitchFamily="66" charset="0"/>
            </a:endParaRPr>
          </a:p>
          <a:p>
            <a:r>
              <a:rPr lang="it-IT" b="1" dirty="0">
                <a:latin typeface="Comic Sans MS" pitchFamily="66" charset="0"/>
              </a:rPr>
              <a:t>Arancio/Rosso </a:t>
            </a:r>
          </a:p>
          <a:p>
            <a:r>
              <a:rPr lang="it-IT" i="1" dirty="0">
                <a:solidFill>
                  <a:srgbClr val="C00000"/>
                </a:solidFill>
                <a:latin typeface="Comic Sans MS" pitchFamily="66" charset="0"/>
              </a:rPr>
              <a:t>Licopene, antocianine: </a:t>
            </a:r>
            <a:r>
              <a:rPr lang="it-IT" i="1" dirty="0">
                <a:latin typeface="Comic Sans MS" pitchFamily="66" charset="0"/>
              </a:rPr>
              <a:t>anguria, arancia rossa, lampone, ciliegie, fragole, melagrana, mela. 	</a:t>
            </a:r>
          </a:p>
          <a:p>
            <a:r>
              <a:rPr lang="it-IT" b="1" dirty="0">
                <a:latin typeface="Comic Sans MS" pitchFamily="66" charset="0"/>
              </a:rPr>
              <a:t>Giallo </a:t>
            </a:r>
          </a:p>
          <a:p>
            <a:r>
              <a:rPr lang="it-IT" i="1" dirty="0">
                <a:solidFill>
                  <a:srgbClr val="C00000"/>
                </a:solidFill>
                <a:latin typeface="Comic Sans MS" pitchFamily="66" charset="0"/>
              </a:rPr>
              <a:t>Flavonoidi, beta-carotene: </a:t>
            </a:r>
            <a:r>
              <a:rPr lang="it-IT" i="1" dirty="0">
                <a:latin typeface="Comic Sans MS" pitchFamily="66" charset="0"/>
              </a:rPr>
              <a:t>agrumi, albicocche, ananas, cachi, </a:t>
            </a:r>
          </a:p>
          <a:p>
            <a:r>
              <a:rPr lang="it-IT" i="1" dirty="0">
                <a:latin typeface="Comic Sans MS" pitchFamily="66" charset="0"/>
              </a:rPr>
              <a:t>melone, pesche, frutta esotica 	</a:t>
            </a:r>
          </a:p>
          <a:p>
            <a:r>
              <a:rPr lang="it-IT" b="1" dirty="0">
                <a:latin typeface="Comic Sans MS" pitchFamily="66" charset="0"/>
              </a:rPr>
              <a:t>Bianco </a:t>
            </a:r>
          </a:p>
          <a:p>
            <a:r>
              <a:rPr lang="it-IT" i="1" dirty="0">
                <a:solidFill>
                  <a:srgbClr val="C00000"/>
                </a:solidFill>
                <a:latin typeface="Comic Sans MS" pitchFamily="66" charset="0"/>
              </a:rPr>
              <a:t>Flavonoidi: </a:t>
            </a:r>
            <a:r>
              <a:rPr lang="it-IT" i="1" dirty="0">
                <a:latin typeface="Comic Sans MS" pitchFamily="66" charset="0"/>
              </a:rPr>
              <a:t>mele, pere 	</a:t>
            </a:r>
          </a:p>
          <a:p>
            <a:r>
              <a:rPr lang="it-IT" b="1" dirty="0">
                <a:latin typeface="Comic Sans MS" pitchFamily="66" charset="0"/>
              </a:rPr>
              <a:t>Verde </a:t>
            </a:r>
          </a:p>
          <a:p>
            <a:r>
              <a:rPr lang="it-IT" i="1" dirty="0" err="1">
                <a:solidFill>
                  <a:srgbClr val="C00000"/>
                </a:solidFill>
                <a:latin typeface="Comic Sans MS" pitchFamily="66" charset="0"/>
              </a:rPr>
              <a:t>Carotenoidi</a:t>
            </a:r>
            <a:r>
              <a:rPr lang="it-IT" i="1" dirty="0">
                <a:solidFill>
                  <a:srgbClr val="C00000"/>
                </a:solidFill>
                <a:latin typeface="Comic Sans MS" pitchFamily="66" charset="0"/>
              </a:rPr>
              <a:t>, clorofilla: </a:t>
            </a:r>
            <a:r>
              <a:rPr lang="it-IT" i="1" dirty="0">
                <a:latin typeface="Comic Sans MS" pitchFamily="66" charset="0"/>
              </a:rPr>
              <a:t>kiwi, uva bianca 	</a:t>
            </a:r>
          </a:p>
          <a:p>
            <a:r>
              <a:rPr lang="it-IT" b="1" dirty="0">
                <a:latin typeface="Comic Sans MS" pitchFamily="66" charset="0"/>
              </a:rPr>
              <a:t>Blu/Viola </a:t>
            </a:r>
          </a:p>
          <a:p>
            <a:r>
              <a:rPr lang="it-IT" i="1" dirty="0">
                <a:solidFill>
                  <a:srgbClr val="C00000"/>
                </a:solidFill>
                <a:latin typeface="Comic Sans MS" pitchFamily="66" charset="0"/>
              </a:rPr>
              <a:t>Antocianine: </a:t>
            </a:r>
            <a:r>
              <a:rPr lang="it-IT" i="1" dirty="0">
                <a:latin typeface="Comic Sans MS" pitchFamily="66" charset="0"/>
              </a:rPr>
              <a:t>fichi, frutti di bosco, prugne, uva nera 	</a:t>
            </a:r>
          </a:p>
        </p:txBody>
      </p:sp>
      <p:sp>
        <p:nvSpPr>
          <p:cNvPr id="5" name="Rettangolo arrotondato 4"/>
          <p:cNvSpPr/>
          <p:nvPr/>
        </p:nvSpPr>
        <p:spPr>
          <a:xfrm>
            <a:off x="6286512" y="4714884"/>
            <a:ext cx="2643206" cy="157163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dirty="0">
                <a:solidFill>
                  <a:schemeClr val="tx1"/>
                </a:solidFill>
                <a:latin typeface="Comic Sans MS" pitchFamily="66" charset="0"/>
              </a:rPr>
              <a:t>Un ruolo importante ha il consumo di </a:t>
            </a:r>
            <a:r>
              <a:rPr lang="it-IT" sz="1200" b="1" i="1" dirty="0">
                <a:solidFill>
                  <a:srgbClr val="C00000"/>
                </a:solidFill>
                <a:latin typeface="Comic Sans MS" pitchFamily="66" charset="0"/>
              </a:rPr>
              <a:t>limone</a:t>
            </a:r>
            <a:r>
              <a:rPr lang="it-IT" sz="1200" dirty="0">
                <a:solidFill>
                  <a:schemeClr val="tx1"/>
                </a:solidFill>
                <a:latin typeface="Comic Sans MS" pitchFamily="66" charset="0"/>
              </a:rPr>
              <a:t>, anche come condimento, per l’apporto di acido ascorbico e per l’attività alcalinizzante</a:t>
            </a:r>
            <a:endParaRPr lang="it-IT" sz="1200" b="1" dirty="0">
              <a:solidFill>
                <a:schemeClr val="tx1"/>
              </a:solidFill>
              <a:latin typeface="Comic Sans MS" pitchFamily="66" charset="0"/>
            </a:endParaRPr>
          </a:p>
        </p:txBody>
      </p:sp>
      <p:sp>
        <p:nvSpPr>
          <p:cNvPr id="6" name="Rettangolo arrotondato 5"/>
          <p:cNvSpPr/>
          <p:nvPr/>
        </p:nvSpPr>
        <p:spPr>
          <a:xfrm>
            <a:off x="7143768" y="1643050"/>
            <a:ext cx="1857388" cy="221457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dirty="0">
                <a:solidFill>
                  <a:srgbClr val="C00000"/>
                </a:solidFill>
                <a:latin typeface="Comic Sans MS" pitchFamily="66" charset="0"/>
              </a:rPr>
              <a:t>2 porzioni al giorno</a:t>
            </a:r>
            <a:r>
              <a:rPr lang="it-IT" b="1" i="1" dirty="0">
                <a:solidFill>
                  <a:srgbClr val="C00000"/>
                </a:solidFill>
                <a:latin typeface="Comic Sans MS" pitchFamily="66" charset="0"/>
              </a:rPr>
              <a:t> </a:t>
            </a:r>
            <a:r>
              <a:rPr lang="it-IT" sz="1000" b="1" i="1" dirty="0">
                <a:solidFill>
                  <a:schemeClr val="tx1"/>
                </a:solidFill>
                <a:latin typeface="Comic Sans MS" pitchFamily="66" charset="0"/>
              </a:rPr>
              <a:t>Limitare il consumo della frutta a 2 porzioni al giorno (300-400 g), anche in base all’ eventuale presenza di malattie metaboliche, in quanto è ricca di fruttosio.</a:t>
            </a:r>
            <a:endParaRPr lang="it-IT" sz="1000" dirty="0">
              <a:solidFill>
                <a:schemeClr val="tx1"/>
              </a:solidFill>
              <a:latin typeface="Comic Sans MS" pitchFamily="66" charset="0"/>
            </a:endParaRPr>
          </a:p>
        </p:txBody>
      </p:sp>
      <p:sp>
        <p:nvSpPr>
          <p:cNvPr id="1026" name="AutoShape 2" descr="Lemon H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8" name="AutoShape 4" descr="Lemon H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30" name="AutoShape 6" descr="Lemon H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9" name="Picture 26" descr="C:\Users\f.campolongo\Desktop\5-colori-alimentazione-sana-bcm.jpg"/>
          <p:cNvPicPr>
            <a:picLocks noChangeAspect="1" noChangeArrowheads="1"/>
          </p:cNvPicPr>
          <p:nvPr/>
        </p:nvPicPr>
        <p:blipFill>
          <a:blip r:embed="rId2"/>
          <a:srcRect/>
          <a:stretch>
            <a:fillRect/>
          </a:stretch>
        </p:blipFill>
        <p:spPr bwMode="auto">
          <a:xfrm>
            <a:off x="3500430" y="1214422"/>
            <a:ext cx="1788702" cy="1254109"/>
          </a:xfrm>
          <a:prstGeom prst="rect">
            <a:avLst/>
          </a:prstGeom>
          <a:noFill/>
        </p:spPr>
      </p:pic>
      <p:sp>
        <p:nvSpPr>
          <p:cNvPr id="10" name="Rettangolo 9"/>
          <p:cNvSpPr/>
          <p:nvPr/>
        </p:nvSpPr>
        <p:spPr>
          <a:xfrm>
            <a:off x="142844" y="1500174"/>
            <a:ext cx="3286148" cy="1169551"/>
          </a:xfrm>
          <a:prstGeom prst="rect">
            <a:avLst/>
          </a:prstGeom>
        </p:spPr>
        <p:txBody>
          <a:bodyPr wrap="square">
            <a:spAutoFit/>
          </a:bodyPr>
          <a:lstStyle/>
          <a:p>
            <a:r>
              <a:rPr lang="it-IT" sz="1400" b="1" i="1" dirty="0">
                <a:solidFill>
                  <a:srgbClr val="C00000"/>
                </a:solidFill>
                <a:latin typeface="Comic Sans MS" pitchFamily="66" charset="0"/>
              </a:rPr>
              <a:t>La frutta apporta all’ organismo fibre, vitamine, sali minerali, composti fenolici, etc. Ne consegue l’importanza del suo consumo quotidiano.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282" y="214290"/>
            <a:ext cx="8786874" cy="857256"/>
          </a:xfrm>
        </p:spPr>
        <p:txBody>
          <a:bodyPr>
            <a:normAutofit/>
          </a:bodyPr>
          <a:lstStyle/>
          <a:p>
            <a:pPr algn="ctr"/>
            <a:r>
              <a:rPr lang="it-IT" sz="2800" b="1" dirty="0">
                <a:latin typeface="Comic Sans MS" pitchFamily="66" charset="0"/>
              </a:rPr>
              <a:t>La frutta: frutti di bosco e colore </a:t>
            </a:r>
            <a:r>
              <a:rPr lang="it-IT" sz="2800" b="1" dirty="0" err="1">
                <a:latin typeface="Comic Sans MS" pitchFamily="66" charset="0"/>
              </a:rPr>
              <a:t>blu-viola</a:t>
            </a:r>
            <a:endParaRPr lang="it-IT" sz="2800" b="1" dirty="0"/>
          </a:p>
        </p:txBody>
      </p:sp>
      <p:sp>
        <p:nvSpPr>
          <p:cNvPr id="3" name="Segnaposto contenuto 2"/>
          <p:cNvSpPr>
            <a:spLocks noGrp="1"/>
          </p:cNvSpPr>
          <p:nvPr>
            <p:ph idx="1"/>
          </p:nvPr>
        </p:nvSpPr>
        <p:spPr>
          <a:xfrm>
            <a:off x="142844" y="1357298"/>
            <a:ext cx="8786874" cy="5429288"/>
          </a:xfrm>
        </p:spPr>
        <p:txBody>
          <a:bodyPr>
            <a:normAutofit/>
          </a:bodyPr>
          <a:lstStyle/>
          <a:p>
            <a:pPr fontAlgn="base">
              <a:buNone/>
            </a:pPr>
            <a:r>
              <a:rPr lang="it-IT" sz="1900" b="1" dirty="0">
                <a:solidFill>
                  <a:schemeClr val="accent4">
                    <a:lumMod val="75000"/>
                  </a:schemeClr>
                </a:solidFill>
                <a:latin typeface="Comic Sans MS" pitchFamily="66" charset="0"/>
              </a:rPr>
              <a:t>Frutti di bosco </a:t>
            </a:r>
            <a:r>
              <a:rPr lang="it-IT" sz="1600" dirty="0">
                <a:latin typeface="Comic Sans MS" pitchFamily="66" charset="0"/>
              </a:rPr>
              <a:t>(lamponi, mirtillo nero, mirtillo rosso, more, ribes, fragola)</a:t>
            </a:r>
          </a:p>
          <a:p>
            <a:pPr>
              <a:buNone/>
            </a:pPr>
            <a:r>
              <a:rPr lang="it-IT" sz="1900" b="1" dirty="0">
                <a:solidFill>
                  <a:schemeClr val="accent4">
                    <a:lumMod val="75000"/>
                  </a:schemeClr>
                </a:solidFill>
                <a:latin typeface="Comic Sans MS" pitchFamily="66" charset="0"/>
              </a:rPr>
              <a:t>e </a:t>
            </a:r>
            <a:r>
              <a:rPr lang="it-IT" sz="1900" b="1" dirty="0" err="1">
                <a:solidFill>
                  <a:schemeClr val="accent4">
                    <a:lumMod val="75000"/>
                  </a:schemeClr>
                </a:solidFill>
                <a:latin typeface="Comic Sans MS" pitchFamily="66" charset="0"/>
              </a:rPr>
              <a:t>blu-viola</a:t>
            </a:r>
            <a:r>
              <a:rPr lang="it-IT" sz="1900" b="1" dirty="0">
                <a:solidFill>
                  <a:schemeClr val="accent4">
                    <a:lumMod val="75000"/>
                  </a:schemeClr>
                </a:solidFill>
                <a:latin typeface="Comic Sans MS" pitchFamily="66" charset="0"/>
              </a:rPr>
              <a:t> </a:t>
            </a:r>
            <a:r>
              <a:rPr lang="it-IT" sz="1600" dirty="0">
                <a:latin typeface="Comic Sans MS" pitchFamily="66" charset="0"/>
              </a:rPr>
              <a:t>(arance rosse, ciliegie, fragole, lamponi, melagrana, mirtilli, more, prugne nere, ribes, uva nera)</a:t>
            </a:r>
            <a:endParaRPr lang="it-IT" sz="1600" dirty="0">
              <a:solidFill>
                <a:srgbClr val="FF0000"/>
              </a:solidFill>
              <a:latin typeface="Comic Sans MS" pitchFamily="66" charset="0"/>
            </a:endParaRPr>
          </a:p>
          <a:p>
            <a:pPr>
              <a:buNone/>
            </a:pPr>
            <a:r>
              <a:rPr lang="it-IT" sz="1900" dirty="0">
                <a:latin typeface="Comic Sans MS" pitchFamily="66" charset="0"/>
              </a:rPr>
              <a:t>    </a:t>
            </a:r>
          </a:p>
          <a:p>
            <a:pPr>
              <a:buNone/>
            </a:pPr>
            <a:endParaRPr lang="it-IT" sz="1900" dirty="0">
              <a:latin typeface="Comic Sans MS" pitchFamily="66" charset="0"/>
            </a:endParaRPr>
          </a:p>
          <a:p>
            <a:pPr>
              <a:buNone/>
            </a:pPr>
            <a:endParaRPr lang="it-IT" sz="1900" dirty="0">
              <a:latin typeface="Comic Sans MS" pitchFamily="66" charset="0"/>
            </a:endParaRPr>
          </a:p>
        </p:txBody>
      </p:sp>
      <p:sp>
        <p:nvSpPr>
          <p:cNvPr id="4" name="Rettangolo 3"/>
          <p:cNvSpPr/>
          <p:nvPr/>
        </p:nvSpPr>
        <p:spPr>
          <a:xfrm>
            <a:off x="142844" y="1214422"/>
            <a:ext cx="8929750" cy="815608"/>
          </a:xfrm>
          <a:prstGeom prst="rect">
            <a:avLst/>
          </a:prstGeom>
        </p:spPr>
        <p:txBody>
          <a:bodyPr wrap="square">
            <a:spAutoFit/>
          </a:bodyPr>
          <a:lstStyle/>
          <a:p>
            <a:endParaRPr lang="it-IT" sz="1100" b="1" i="1" dirty="0">
              <a:latin typeface="Comic Sans MS" pitchFamily="66" charset="0"/>
            </a:endParaRPr>
          </a:p>
          <a:p>
            <a:endParaRPr lang="it-IT" dirty="0"/>
          </a:p>
          <a:p>
            <a:endParaRPr lang="it-IT" dirty="0"/>
          </a:p>
        </p:txBody>
      </p:sp>
      <p:sp>
        <p:nvSpPr>
          <p:cNvPr id="5" name="Rettangolo arrotondato 4"/>
          <p:cNvSpPr/>
          <p:nvPr/>
        </p:nvSpPr>
        <p:spPr>
          <a:xfrm>
            <a:off x="142844" y="2571744"/>
            <a:ext cx="8858312" cy="414340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endParaRPr lang="it-IT" sz="1400" dirty="0">
              <a:solidFill>
                <a:srgbClr val="C00000"/>
              </a:solidFill>
              <a:latin typeface="Comic Sans MS" pitchFamily="66" charset="0"/>
            </a:endParaRPr>
          </a:p>
          <a:p>
            <a:r>
              <a:rPr lang="it-IT" sz="1400" dirty="0">
                <a:solidFill>
                  <a:srgbClr val="C00000"/>
                </a:solidFill>
                <a:latin typeface="Comic Sans MS" pitchFamily="66" charset="0"/>
              </a:rPr>
              <a:t>Lamponi e </a:t>
            </a:r>
            <a:r>
              <a:rPr lang="it-IT" sz="1400" dirty="0" err="1">
                <a:solidFill>
                  <a:srgbClr val="C00000"/>
                </a:solidFill>
                <a:latin typeface="Comic Sans MS" pitchFamily="66" charset="0"/>
              </a:rPr>
              <a:t>fragole</a:t>
            </a:r>
            <a:r>
              <a:rPr lang="it-IT" sz="1400" dirty="0" err="1">
                <a:solidFill>
                  <a:schemeClr val="tx1"/>
                </a:solidFill>
                <a:latin typeface="Comic Sans MS" pitchFamily="66" charset="0"/>
              </a:rPr>
              <a:t>_</a:t>
            </a:r>
            <a:r>
              <a:rPr lang="it-IT" sz="1400" dirty="0">
                <a:solidFill>
                  <a:schemeClr val="tx1"/>
                </a:solidFill>
                <a:latin typeface="Comic Sans MS" pitchFamily="66" charset="0"/>
              </a:rPr>
              <a:t> ricchi di acqua, fibra, minerali, vit. C, </a:t>
            </a:r>
            <a:r>
              <a:rPr lang="it-IT" sz="1400" dirty="0" err="1">
                <a:solidFill>
                  <a:schemeClr val="tx1"/>
                </a:solidFill>
                <a:latin typeface="Comic Sans MS" pitchFamily="66" charset="0"/>
              </a:rPr>
              <a:t>folati</a:t>
            </a:r>
            <a:endParaRPr lang="it-IT" sz="1400" dirty="0">
              <a:solidFill>
                <a:schemeClr val="tx1"/>
              </a:solidFill>
              <a:latin typeface="Comic Sans MS" pitchFamily="66" charset="0"/>
            </a:endParaRPr>
          </a:p>
          <a:p>
            <a:r>
              <a:rPr lang="it-IT" sz="1400" dirty="0">
                <a:solidFill>
                  <a:srgbClr val="C00000"/>
                </a:solidFill>
                <a:latin typeface="Comic Sans MS" pitchFamily="66" charset="0"/>
              </a:rPr>
              <a:t>More</a:t>
            </a:r>
            <a:r>
              <a:rPr lang="it-IT" sz="1400" dirty="0">
                <a:solidFill>
                  <a:schemeClr val="tx1"/>
                </a:solidFill>
                <a:latin typeface="Comic Sans MS" pitchFamily="66" charset="0"/>
              </a:rPr>
              <a:t>: vitamina C, K, E, manganese.</a:t>
            </a:r>
          </a:p>
          <a:p>
            <a:r>
              <a:rPr lang="it-IT" sz="1400" dirty="0">
                <a:solidFill>
                  <a:srgbClr val="C00000"/>
                </a:solidFill>
                <a:latin typeface="Comic Sans MS" pitchFamily="66" charset="0"/>
              </a:rPr>
              <a:t>Mirtilli</a:t>
            </a:r>
            <a:r>
              <a:rPr lang="it-IT" sz="1400" dirty="0">
                <a:solidFill>
                  <a:schemeClr val="tx1"/>
                </a:solidFill>
                <a:latin typeface="Comic Sans MS" pitchFamily="66" charset="0"/>
              </a:rPr>
              <a:t> vit. C, K, </a:t>
            </a:r>
            <a:r>
              <a:rPr lang="it-IT" sz="1400" dirty="0" err="1">
                <a:solidFill>
                  <a:schemeClr val="tx1"/>
                </a:solidFill>
                <a:latin typeface="Comic Sans MS" pitchFamily="66" charset="0"/>
              </a:rPr>
              <a:t>folati</a:t>
            </a:r>
            <a:endParaRPr lang="it-IT" sz="1400" dirty="0">
              <a:solidFill>
                <a:schemeClr val="tx1"/>
              </a:solidFill>
              <a:latin typeface="Comic Sans MS" pitchFamily="66" charset="0"/>
            </a:endParaRPr>
          </a:p>
          <a:p>
            <a:r>
              <a:rPr lang="it-IT" sz="1400" dirty="0">
                <a:solidFill>
                  <a:srgbClr val="C00000"/>
                </a:solidFill>
                <a:latin typeface="Comic Sans MS" pitchFamily="66" charset="0"/>
              </a:rPr>
              <a:t>Fragole</a:t>
            </a:r>
            <a:r>
              <a:rPr lang="it-IT" sz="1400" dirty="0">
                <a:solidFill>
                  <a:schemeClr val="tx1"/>
                </a:solidFill>
                <a:latin typeface="Comic Sans MS" pitchFamily="66" charset="0"/>
              </a:rPr>
              <a:t> magnesio e potassio.</a:t>
            </a:r>
          </a:p>
          <a:p>
            <a:endParaRPr lang="it-IT" sz="1400" dirty="0">
              <a:solidFill>
                <a:schemeClr val="tx1"/>
              </a:solidFill>
              <a:latin typeface="Comic Sans MS" pitchFamily="66" charset="0"/>
            </a:endParaRPr>
          </a:p>
          <a:p>
            <a:r>
              <a:rPr lang="it-IT" sz="1400" dirty="0">
                <a:solidFill>
                  <a:srgbClr val="C00000"/>
                </a:solidFill>
                <a:latin typeface="Comic Sans MS" pitchFamily="66" charset="0"/>
              </a:rPr>
              <a:t>Acido </a:t>
            </a:r>
            <a:r>
              <a:rPr lang="it-IT" sz="1400" dirty="0" err="1">
                <a:solidFill>
                  <a:srgbClr val="C00000"/>
                </a:solidFill>
                <a:latin typeface="Comic Sans MS" pitchFamily="66" charset="0"/>
              </a:rPr>
              <a:t>ellagico-ellagitannini</a:t>
            </a:r>
            <a:r>
              <a:rPr lang="it-IT" sz="1400" dirty="0">
                <a:solidFill>
                  <a:srgbClr val="C00000"/>
                </a:solidFill>
                <a:latin typeface="Comic Sans MS" pitchFamily="66" charset="0"/>
              </a:rPr>
              <a:t> </a:t>
            </a:r>
            <a:r>
              <a:rPr lang="it-IT" sz="1400" dirty="0">
                <a:solidFill>
                  <a:schemeClr val="tx1"/>
                </a:solidFill>
                <a:latin typeface="Comic Sans MS" pitchFamily="66" charset="0"/>
              </a:rPr>
              <a:t>(fragole, lampone, mirtilli rossi, more).</a:t>
            </a:r>
          </a:p>
          <a:p>
            <a:r>
              <a:rPr lang="it-IT" sz="1400" dirty="0">
                <a:solidFill>
                  <a:schemeClr val="tx1"/>
                </a:solidFill>
                <a:latin typeface="Comic Sans MS" pitchFamily="66" charset="0"/>
              </a:rPr>
              <a:t>Il </a:t>
            </a:r>
            <a:r>
              <a:rPr lang="it-IT" sz="1400" dirty="0" err="1">
                <a:solidFill>
                  <a:schemeClr val="tx1"/>
                </a:solidFill>
                <a:latin typeface="Comic Sans MS" pitchFamily="66" charset="0"/>
              </a:rPr>
              <a:t>melogramo</a:t>
            </a:r>
            <a:r>
              <a:rPr lang="it-IT" sz="1400" dirty="0">
                <a:solidFill>
                  <a:schemeClr val="tx1"/>
                </a:solidFill>
                <a:latin typeface="Comic Sans MS" pitchFamily="66" charset="0"/>
              </a:rPr>
              <a:t> in particolare ha attività </a:t>
            </a:r>
            <a:r>
              <a:rPr lang="it-IT" sz="1400" dirty="0" err="1">
                <a:solidFill>
                  <a:schemeClr val="tx1"/>
                </a:solidFill>
                <a:latin typeface="Comic Sans MS" pitchFamily="66" charset="0"/>
              </a:rPr>
              <a:t>anticolesterolemica</a:t>
            </a:r>
            <a:r>
              <a:rPr lang="it-IT" sz="1400" dirty="0">
                <a:solidFill>
                  <a:schemeClr val="tx1"/>
                </a:solidFill>
                <a:latin typeface="Comic Sans MS" pitchFamily="66" charset="0"/>
              </a:rPr>
              <a:t>, migliora il flusso ematico, ha azione ipotensiva (effetto ACE inibitore) quindi è utile nei soggetti con malattie cardiovascolari e </a:t>
            </a:r>
            <a:r>
              <a:rPr lang="it-IT" sz="1400" dirty="0" err="1">
                <a:solidFill>
                  <a:schemeClr val="tx1"/>
                </a:solidFill>
                <a:latin typeface="Comic Sans MS" pitchFamily="66" charset="0"/>
              </a:rPr>
              <a:t>dislipidemia</a:t>
            </a:r>
            <a:r>
              <a:rPr lang="it-IT" sz="1400" dirty="0">
                <a:solidFill>
                  <a:schemeClr val="tx1"/>
                </a:solidFill>
                <a:latin typeface="Comic Sans MS" pitchFamily="66" charset="0"/>
              </a:rPr>
              <a:t>. Attività antitumorale (prostata, mammella) dovuta agli </a:t>
            </a:r>
            <a:r>
              <a:rPr lang="it-IT" sz="1400" dirty="0" err="1">
                <a:solidFill>
                  <a:schemeClr val="tx1"/>
                </a:solidFill>
                <a:latin typeface="Comic Sans MS" pitchFamily="66" charset="0"/>
              </a:rPr>
              <a:t>ellagitannini</a:t>
            </a:r>
            <a:r>
              <a:rPr lang="it-IT" sz="1400" dirty="0">
                <a:solidFill>
                  <a:schemeClr val="tx1"/>
                </a:solidFill>
                <a:latin typeface="Comic Sans MS" pitchFamily="66" charset="0"/>
              </a:rPr>
              <a:t>. </a:t>
            </a:r>
          </a:p>
          <a:p>
            <a:endParaRPr lang="it-IT" sz="1400" dirty="0">
              <a:solidFill>
                <a:srgbClr val="C00000"/>
              </a:solidFill>
              <a:latin typeface="Comic Sans MS" pitchFamily="66" charset="0"/>
            </a:endParaRPr>
          </a:p>
          <a:p>
            <a:r>
              <a:rPr lang="it-IT" sz="1400" dirty="0" err="1">
                <a:solidFill>
                  <a:srgbClr val="C00000"/>
                </a:solidFill>
                <a:latin typeface="Comic Sans MS" pitchFamily="66" charset="0"/>
              </a:rPr>
              <a:t>Proantocianidine</a:t>
            </a:r>
            <a:r>
              <a:rPr lang="it-IT" sz="1400" dirty="0">
                <a:solidFill>
                  <a:schemeClr val="tx1"/>
                </a:solidFill>
                <a:latin typeface="Comic Sans MS" pitchFamily="66" charset="0"/>
              </a:rPr>
              <a:t> (mirtilli rossi). I mirtilli rossi esercitano attività preventiva nelle infezioni urinarie ricorrenti (cistiti). L’effetto è dovuto alla presenza di </a:t>
            </a:r>
            <a:r>
              <a:rPr lang="it-IT" sz="1400" dirty="0" err="1">
                <a:solidFill>
                  <a:schemeClr val="tx1"/>
                </a:solidFill>
                <a:latin typeface="Comic Sans MS" pitchFamily="66" charset="0"/>
              </a:rPr>
              <a:t>pro-antocianidine</a:t>
            </a:r>
            <a:r>
              <a:rPr lang="it-IT" sz="1400" dirty="0">
                <a:solidFill>
                  <a:schemeClr val="tx1"/>
                </a:solidFill>
                <a:latin typeface="Comic Sans MS" pitchFamily="66" charset="0"/>
              </a:rPr>
              <a:t> che riducono l’adesione dei batteri alla parete vescicale.</a:t>
            </a:r>
          </a:p>
          <a:p>
            <a:endParaRPr lang="it-IT" sz="1400" dirty="0">
              <a:solidFill>
                <a:srgbClr val="C00000"/>
              </a:solidFill>
              <a:latin typeface="Comic Sans MS" pitchFamily="66" charset="0"/>
            </a:endParaRPr>
          </a:p>
          <a:p>
            <a:r>
              <a:rPr lang="it-IT" sz="1400" dirty="0">
                <a:solidFill>
                  <a:srgbClr val="C00000"/>
                </a:solidFill>
                <a:latin typeface="Comic Sans MS" pitchFamily="66" charset="0"/>
              </a:rPr>
              <a:t> </a:t>
            </a:r>
            <a:r>
              <a:rPr lang="it-IT" sz="1400" dirty="0" err="1">
                <a:solidFill>
                  <a:srgbClr val="C00000"/>
                </a:solidFill>
                <a:latin typeface="Comic Sans MS" pitchFamily="66" charset="0"/>
              </a:rPr>
              <a:t>Fisetina</a:t>
            </a:r>
            <a:r>
              <a:rPr lang="it-IT" sz="1400" dirty="0">
                <a:solidFill>
                  <a:schemeClr val="tx1"/>
                </a:solidFill>
                <a:latin typeface="Comic Sans MS" pitchFamily="66" charset="0"/>
              </a:rPr>
              <a:t> (fragole) ed altri polifenoli</a:t>
            </a:r>
            <a:r>
              <a:rPr lang="it-IT" sz="1400" dirty="0"/>
              <a:t> .</a:t>
            </a:r>
            <a:r>
              <a:rPr lang="it-IT" sz="1400" dirty="0">
                <a:solidFill>
                  <a:schemeClr val="tx1"/>
                </a:solidFill>
                <a:latin typeface="Comic Sans MS" pitchFamily="66" charset="0"/>
              </a:rPr>
              <a:t>La </a:t>
            </a:r>
            <a:r>
              <a:rPr lang="it-IT" sz="1400" dirty="0" err="1">
                <a:solidFill>
                  <a:schemeClr val="tx1"/>
                </a:solidFill>
                <a:latin typeface="Comic Sans MS" pitchFamily="66" charset="0"/>
              </a:rPr>
              <a:t>fisettina</a:t>
            </a:r>
            <a:r>
              <a:rPr lang="it-IT" sz="1400" dirty="0">
                <a:solidFill>
                  <a:schemeClr val="tx1"/>
                </a:solidFill>
                <a:latin typeface="Comic Sans MS" pitchFamily="66" charset="0"/>
              </a:rPr>
              <a:t> esercita attività antinfiammatoria, antiossidante, </a:t>
            </a:r>
            <a:r>
              <a:rPr lang="it-IT" sz="1400" dirty="0" err="1">
                <a:solidFill>
                  <a:schemeClr val="tx1"/>
                </a:solidFill>
                <a:latin typeface="Comic Sans MS" pitchFamily="66" charset="0"/>
              </a:rPr>
              <a:t>antiage</a:t>
            </a:r>
            <a:r>
              <a:rPr lang="it-IT" sz="1400" dirty="0">
                <a:solidFill>
                  <a:schemeClr val="tx1"/>
                </a:solidFill>
                <a:latin typeface="Comic Sans MS" pitchFamily="66" charset="0"/>
              </a:rPr>
              <a:t>, antiproliferativa.</a:t>
            </a: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latin typeface="Comic Sans MS" pitchFamily="66" charset="0"/>
            </a:endParaRPr>
          </a:p>
          <a:p>
            <a:pPr algn="ctr"/>
            <a:endParaRPr lang="it-IT" sz="1400" dirty="0">
              <a:solidFill>
                <a:schemeClr val="tx1"/>
              </a:solidFill>
              <a:latin typeface="Comic Sans MS" pitchFamily="66" charset="0"/>
            </a:endParaRPr>
          </a:p>
          <a:p>
            <a:pPr algn="ctr"/>
            <a:endParaRPr lang="it-IT" sz="1400" dirty="0">
              <a:solidFill>
                <a:schemeClr val="tx1"/>
              </a:solidFill>
              <a:latin typeface="Comic Sans MS" pitchFamily="66" charset="0"/>
            </a:endParaRPr>
          </a:p>
          <a:p>
            <a:pPr algn="ctr"/>
            <a:endParaRPr lang="it-IT" sz="1400"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404664"/>
            <a:ext cx="8712968" cy="792088"/>
          </a:xfrm>
        </p:spPr>
        <p:txBody>
          <a:bodyPr>
            <a:noAutofit/>
          </a:bodyPr>
          <a:lstStyle/>
          <a:p>
            <a:r>
              <a:rPr lang="it-IT" sz="3200" b="1" dirty="0">
                <a:latin typeface="Comic Sans MS" pitchFamily="66" charset="0"/>
              </a:rPr>
              <a:t>La stagionalità della frutta e della verdura</a:t>
            </a:r>
            <a:endParaRPr lang="it-IT" sz="3200" dirty="0">
              <a:latin typeface="Comic Sans MS" pitchFamily="66" charset="0"/>
            </a:endParaRPr>
          </a:p>
        </p:txBody>
      </p:sp>
      <p:sp>
        <p:nvSpPr>
          <p:cNvPr id="3" name="Segnaposto contenuto 2"/>
          <p:cNvSpPr>
            <a:spLocks noGrp="1"/>
          </p:cNvSpPr>
          <p:nvPr>
            <p:ph idx="1"/>
          </p:nvPr>
        </p:nvSpPr>
        <p:spPr/>
        <p:txBody>
          <a:bodyPr/>
          <a:lstStyle/>
          <a:p>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00808"/>
            <a:ext cx="6984776"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5623497"/>
            <a:ext cx="1761780" cy="1045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5623497"/>
            <a:ext cx="2231740" cy="1190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4561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71480"/>
            <a:ext cx="8229600" cy="1275608"/>
          </a:xfrm>
        </p:spPr>
        <p:txBody>
          <a:bodyPr>
            <a:normAutofit fontScale="90000"/>
          </a:bodyPr>
          <a:lstStyle/>
          <a:p>
            <a:pPr algn="ctr"/>
            <a:r>
              <a:rPr lang="it-IT" sz="3600" b="1" dirty="0">
                <a:latin typeface="Comic Sans MS" pitchFamily="66" charset="0"/>
              </a:rPr>
              <a:t> </a:t>
            </a:r>
            <a:r>
              <a:rPr lang="it-IT" sz="3100" b="1" dirty="0">
                <a:latin typeface="Comic Sans MS" pitchFamily="66" charset="0"/>
              </a:rPr>
              <a:t>GRASSI SALUTARI</a:t>
            </a:r>
            <a:br>
              <a:rPr lang="it-IT" sz="5400" dirty="0">
                <a:solidFill>
                  <a:srgbClr val="000000"/>
                </a:solidFill>
              </a:rPr>
            </a:br>
            <a:endParaRPr lang="it-IT" dirty="0"/>
          </a:p>
        </p:txBody>
      </p:sp>
      <p:sp>
        <p:nvSpPr>
          <p:cNvPr id="3" name="Segnaposto contenuto 2"/>
          <p:cNvSpPr>
            <a:spLocks noGrp="1"/>
          </p:cNvSpPr>
          <p:nvPr>
            <p:ph idx="1"/>
          </p:nvPr>
        </p:nvSpPr>
        <p:spPr>
          <a:xfrm>
            <a:off x="214282" y="1500174"/>
            <a:ext cx="8715436" cy="4839816"/>
          </a:xfrm>
        </p:spPr>
        <p:txBody>
          <a:bodyPr>
            <a:normAutofit/>
          </a:bodyPr>
          <a:lstStyle/>
          <a:p>
            <a:pPr algn="just"/>
            <a:r>
              <a:rPr lang="it-IT" sz="1800" b="1" dirty="0">
                <a:solidFill>
                  <a:srgbClr val="000000"/>
                </a:solidFill>
                <a:latin typeface="Comic Sans MS" pitchFamily="66" charset="0"/>
              </a:rPr>
              <a:t>Acidi grassi monoinsaturi: </a:t>
            </a:r>
            <a:r>
              <a:rPr lang="it-IT" sz="1800" dirty="0">
                <a:solidFill>
                  <a:srgbClr val="000000"/>
                </a:solidFill>
                <a:latin typeface="Comic Sans MS" pitchFamily="66" charset="0"/>
              </a:rPr>
              <a:t>olio </a:t>
            </a:r>
            <a:r>
              <a:rPr lang="it-IT" sz="1800" dirty="0" err="1">
                <a:solidFill>
                  <a:srgbClr val="000000"/>
                </a:solidFill>
                <a:latin typeface="Comic Sans MS" pitchFamily="66" charset="0"/>
              </a:rPr>
              <a:t>e.v.o</a:t>
            </a:r>
            <a:r>
              <a:rPr lang="it-IT" sz="1800" dirty="0">
                <a:solidFill>
                  <a:srgbClr val="000000"/>
                </a:solidFill>
                <a:latin typeface="Comic Sans MS" pitchFamily="66" charset="0"/>
              </a:rPr>
              <a:t>., frutta a guscio, semi oleosi, arachidi, avocado.</a:t>
            </a:r>
          </a:p>
          <a:p>
            <a:pPr algn="just"/>
            <a:r>
              <a:rPr lang="it-IT" sz="1800" b="1" dirty="0">
                <a:solidFill>
                  <a:srgbClr val="000000"/>
                </a:solidFill>
                <a:latin typeface="Comic Sans MS" pitchFamily="66" charset="0"/>
              </a:rPr>
              <a:t>Acidi grassi polinsaturi omega-3</a:t>
            </a:r>
            <a:r>
              <a:rPr lang="it-IT" sz="1800" dirty="0">
                <a:solidFill>
                  <a:srgbClr val="000000"/>
                </a:solidFill>
                <a:latin typeface="Comic Sans MS" pitchFamily="66" charset="0"/>
              </a:rPr>
              <a:t>: noci, pesce azzurro, salmone selvaggio, semi di lino.</a:t>
            </a:r>
          </a:p>
          <a:p>
            <a:pPr algn="just"/>
            <a:r>
              <a:rPr lang="it-IT" sz="1800" b="1" dirty="0">
                <a:solidFill>
                  <a:srgbClr val="000000"/>
                </a:solidFill>
                <a:latin typeface="Comic Sans MS" pitchFamily="66" charset="0"/>
              </a:rPr>
              <a:t>Acidi grassi saturi a catena corta </a:t>
            </a:r>
            <a:r>
              <a:rPr lang="it-IT" sz="1800" dirty="0">
                <a:solidFill>
                  <a:srgbClr val="000000"/>
                </a:solidFill>
                <a:latin typeface="Comic Sans MS" pitchFamily="66" charset="0"/>
              </a:rPr>
              <a:t>(SCFA) quali l’acido butirrico che si forma per fermentazione di fibre solubili di legumi e frutta. </a:t>
            </a:r>
          </a:p>
          <a:p>
            <a:pPr fontAlgn="base">
              <a:buNone/>
            </a:pPr>
            <a:r>
              <a:rPr lang="it-IT" sz="1400" dirty="0">
                <a:latin typeface="Comic Sans MS" pitchFamily="66" charset="0"/>
              </a:rPr>
              <a:t>      Le fibre alimentari, presenti in alimenti come verdure, frutta, cereali integrali e legumi, forniscono il substrato per la produzione di SCFA nel colon. Anche alimenti fermentati come yogurt e kefir possono aiutare a favorire la crescita dei batteri che producono SCFA.</a:t>
            </a:r>
          </a:p>
          <a:p>
            <a:pPr algn="just"/>
            <a:endParaRPr lang="it-IT" sz="1800" dirty="0"/>
          </a:p>
          <a:p>
            <a:pPr algn="just"/>
            <a:endParaRPr lang="it-IT" sz="1800" dirty="0"/>
          </a:p>
          <a:p>
            <a:pPr algn="just"/>
            <a:endParaRPr lang="it-IT" sz="1800" dirty="0"/>
          </a:p>
          <a:p>
            <a:pPr algn="just"/>
            <a:endParaRPr lang="it-IT" sz="1800" dirty="0"/>
          </a:p>
          <a:p>
            <a:pPr algn="just"/>
            <a:endParaRPr lang="it-IT" sz="1800" dirty="0">
              <a:latin typeface="Comic Sans MS" pitchFamily="66" charset="0"/>
            </a:endParaRPr>
          </a:p>
        </p:txBody>
      </p:sp>
      <p:pic>
        <p:nvPicPr>
          <p:cNvPr id="4" name="Picture 20" descr="C:\Users\f.campolongo\AppData\Local\Packages\Microsoft.Windows.Photos_8wekyb3d8bbwe\TempState\ShareServiceTempFolder\images.jpeg"/>
          <p:cNvPicPr>
            <a:picLocks noChangeAspect="1" noChangeArrowheads="1"/>
          </p:cNvPicPr>
          <p:nvPr/>
        </p:nvPicPr>
        <p:blipFill>
          <a:blip r:embed="rId2"/>
          <a:srcRect/>
          <a:stretch>
            <a:fillRect/>
          </a:stretch>
        </p:blipFill>
        <p:spPr bwMode="auto">
          <a:xfrm>
            <a:off x="6000760" y="4071942"/>
            <a:ext cx="2214578" cy="2390775"/>
          </a:xfrm>
          <a:prstGeom prst="rect">
            <a:avLst/>
          </a:prstGeom>
          <a:noFill/>
        </p:spPr>
      </p:pic>
      <p:pic>
        <p:nvPicPr>
          <p:cNvPr id="5" name="Picture 22" descr="C:\Users\f.campolongo\AppData\Local\Packages\Microsoft.Windows.Photos_8wekyb3d8bbwe\TempState\ShareServiceTempFolder\images (1).jpeg"/>
          <p:cNvPicPr>
            <a:picLocks noChangeAspect="1" noChangeArrowheads="1"/>
          </p:cNvPicPr>
          <p:nvPr/>
        </p:nvPicPr>
        <p:blipFill>
          <a:blip r:embed="rId3"/>
          <a:srcRect/>
          <a:stretch>
            <a:fillRect/>
          </a:stretch>
        </p:blipFill>
        <p:spPr bwMode="auto">
          <a:xfrm>
            <a:off x="571472" y="4500570"/>
            <a:ext cx="2143140" cy="1571636"/>
          </a:xfrm>
          <a:prstGeom prst="rect">
            <a:avLst/>
          </a:prstGeom>
          <a:noFill/>
        </p:spPr>
      </p:pic>
      <p:pic>
        <p:nvPicPr>
          <p:cNvPr id="23554" name="Picture 2" descr="C:\Users\f.campolongo\AppData\Local\Packages\Microsoft.Windows.Photos_8wekyb3d8bbwe\TempState\ShareServiceTempFolder\grassi-saturi.jpg.jpeg"/>
          <p:cNvPicPr>
            <a:picLocks noChangeAspect="1" noChangeArrowheads="1"/>
          </p:cNvPicPr>
          <p:nvPr/>
        </p:nvPicPr>
        <p:blipFill>
          <a:blip r:embed="rId4"/>
          <a:srcRect/>
          <a:stretch>
            <a:fillRect/>
          </a:stretch>
        </p:blipFill>
        <p:spPr bwMode="auto">
          <a:xfrm>
            <a:off x="3428992" y="4714884"/>
            <a:ext cx="2214578" cy="1214446"/>
          </a:xfrm>
          <a:prstGeom prst="rect">
            <a:avLst/>
          </a:prstGeom>
          <a:noFill/>
        </p:spPr>
      </p:pic>
    </p:spTree>
    <p:extLst>
      <p:ext uri="{BB962C8B-B14F-4D97-AF65-F5344CB8AC3E}">
        <p14:creationId xmlns:p14="http://schemas.microsoft.com/office/powerpoint/2010/main" val="1947833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57166"/>
            <a:ext cx="8229600" cy="642942"/>
          </a:xfrm>
        </p:spPr>
        <p:txBody>
          <a:bodyPr>
            <a:normAutofit/>
          </a:bodyPr>
          <a:lstStyle/>
          <a:p>
            <a:pPr algn="ctr"/>
            <a:r>
              <a:rPr lang="it-IT" sz="3200" b="1" dirty="0">
                <a:latin typeface="Comic Sans MS" pitchFamily="66" charset="0"/>
              </a:rPr>
              <a:t>L’olio extra vergine di oliva</a:t>
            </a:r>
          </a:p>
        </p:txBody>
      </p:sp>
      <p:sp>
        <p:nvSpPr>
          <p:cNvPr id="3" name="Segnaposto contenuto 2"/>
          <p:cNvSpPr>
            <a:spLocks noGrp="1"/>
          </p:cNvSpPr>
          <p:nvPr>
            <p:ph idx="1"/>
          </p:nvPr>
        </p:nvSpPr>
        <p:spPr>
          <a:xfrm>
            <a:off x="467544" y="1214422"/>
            <a:ext cx="8229600" cy="5382930"/>
          </a:xfrm>
        </p:spPr>
        <p:txBody>
          <a:bodyPr>
            <a:noAutofit/>
          </a:bodyPr>
          <a:lstStyle/>
          <a:p>
            <a:pPr marL="0" indent="0">
              <a:buNone/>
            </a:pPr>
            <a:r>
              <a:rPr lang="it-IT" sz="1200" b="1" dirty="0">
                <a:solidFill>
                  <a:srgbClr val="C00000"/>
                </a:solidFill>
                <a:latin typeface="Comic Sans MS" pitchFamily="66" charset="0"/>
              </a:rPr>
              <a:t>Ricco di grassi monoinsaturi (in maggior misura da acido oleico), vit. E, polifenoli con attività antiossidante</a:t>
            </a:r>
          </a:p>
          <a:p>
            <a:pPr marL="0" indent="0">
              <a:buNone/>
            </a:pPr>
            <a:endParaRPr lang="it-IT" sz="1200" b="1" dirty="0">
              <a:solidFill>
                <a:srgbClr val="C00000"/>
              </a:solidFill>
              <a:latin typeface="Comic Sans MS" pitchFamily="66" charset="0"/>
            </a:endParaRPr>
          </a:p>
          <a:p>
            <a:pPr marL="0" indent="0">
              <a:buNone/>
            </a:pPr>
            <a:r>
              <a:rPr lang="it-IT" sz="1200" b="1" dirty="0">
                <a:latin typeface="Comic Sans MS" pitchFamily="66" charset="0"/>
              </a:rPr>
              <a:t>Acidi grassi monoinsaturi</a:t>
            </a:r>
            <a:r>
              <a:rPr lang="it-IT" sz="1200" dirty="0">
                <a:latin typeface="Comic Sans MS" pitchFamily="66" charset="0"/>
              </a:rPr>
              <a:t>, acido oleico (noto come omega–9) ha un potente effetto antiossidante, con azioni favorevoli sull’apparato cardiovascolare e antitumorali.</a:t>
            </a:r>
          </a:p>
          <a:p>
            <a:pPr marL="0" indent="0">
              <a:buNone/>
            </a:pPr>
            <a:endParaRPr lang="it-IT" sz="1100" dirty="0">
              <a:latin typeface="Comic Sans MS" pitchFamily="66" charset="0"/>
            </a:endParaRPr>
          </a:p>
          <a:p>
            <a:pPr marL="0" indent="0">
              <a:buNone/>
            </a:pPr>
            <a:endParaRPr lang="it-IT" sz="1100" dirty="0">
              <a:latin typeface="Comic Sans MS" pitchFamily="66" charset="0"/>
            </a:endParaRPr>
          </a:p>
          <a:p>
            <a:pPr marL="0" indent="0">
              <a:buNone/>
            </a:pPr>
            <a:endParaRPr lang="it-IT" sz="1100" dirty="0">
              <a:latin typeface="Comic Sans MS" pitchFamily="66" charset="0"/>
            </a:endParaRPr>
          </a:p>
          <a:p>
            <a:pPr marL="0" indent="0">
              <a:buNone/>
            </a:pPr>
            <a:endParaRPr lang="it-IT" sz="1100" dirty="0">
              <a:latin typeface="Comic Sans MS" pitchFamily="66" charset="0"/>
            </a:endParaRPr>
          </a:p>
          <a:p>
            <a:pPr marL="0" indent="0">
              <a:buNone/>
            </a:pPr>
            <a:endParaRPr lang="it-IT" sz="1100" b="1" dirty="0">
              <a:latin typeface="Comic Sans MS" pitchFamily="66" charset="0"/>
            </a:endParaRPr>
          </a:p>
          <a:p>
            <a:pPr marL="0" indent="0">
              <a:buNone/>
            </a:pPr>
            <a:r>
              <a:rPr lang="it-IT" sz="1400" dirty="0">
                <a:latin typeface="Comic Sans MS" pitchFamily="66" charset="0"/>
              </a:rPr>
              <a:t>Contiene </a:t>
            </a:r>
            <a:r>
              <a:rPr lang="it-IT" sz="1400" u="sng" dirty="0">
                <a:solidFill>
                  <a:srgbClr val="C00000"/>
                </a:solidFill>
                <a:latin typeface="Comic Sans MS" pitchFamily="66" charset="0"/>
              </a:rPr>
              <a:t>una componente minore, (1-2%) che è  costituita da sostanze nutraceutiche </a:t>
            </a:r>
            <a:r>
              <a:rPr lang="it-IT" sz="1100" dirty="0">
                <a:latin typeface="Comic Sans MS" pitchFamily="66" charset="0"/>
              </a:rPr>
              <a:t>di notevole importanza che permettono di inserire l’ olio di oliva fra gli alimenti funzionali che hanno un impatto positivo sull’alimentazione</a:t>
            </a:r>
          </a:p>
          <a:p>
            <a:r>
              <a:rPr lang="it-IT" sz="1200" dirty="0">
                <a:latin typeface="Comic Sans MS" pitchFamily="66" charset="0"/>
              </a:rPr>
              <a:t>Attività favorevole sull’apparato gastroenterico ed epatobiliare (riduce la secrezione di acido cloridrico)</a:t>
            </a:r>
          </a:p>
          <a:p>
            <a:r>
              <a:rPr lang="it-IT" sz="1200" dirty="0">
                <a:latin typeface="Comic Sans MS" pitchFamily="66" charset="0"/>
              </a:rPr>
              <a:t>E’ un blando lassativo, favorisce il deflusso della bile </a:t>
            </a:r>
          </a:p>
          <a:p>
            <a:r>
              <a:rPr lang="it-IT" sz="1200" dirty="0">
                <a:latin typeface="Comic Sans MS" pitchFamily="66" charset="0"/>
              </a:rPr>
              <a:t>Attività ipotensiva, </a:t>
            </a:r>
            <a:r>
              <a:rPr lang="it-IT" sz="1200" dirty="0" err="1">
                <a:latin typeface="Comic Sans MS" pitchFamily="66" charset="0"/>
              </a:rPr>
              <a:t>antiarteriosclerotica</a:t>
            </a:r>
            <a:r>
              <a:rPr lang="it-IT" sz="1200" dirty="0">
                <a:latin typeface="Comic Sans MS" pitchFamily="66" charset="0"/>
              </a:rPr>
              <a:t>, antitrombotica</a:t>
            </a:r>
          </a:p>
          <a:p>
            <a:r>
              <a:rPr lang="it-IT" sz="1200" dirty="0">
                <a:latin typeface="Comic Sans MS" pitchFamily="66" charset="0"/>
              </a:rPr>
              <a:t>Attività </a:t>
            </a:r>
            <a:r>
              <a:rPr lang="it-IT" sz="1200" dirty="0" err="1">
                <a:latin typeface="Comic Sans MS" pitchFamily="66" charset="0"/>
              </a:rPr>
              <a:t>antidislipidemica</a:t>
            </a:r>
            <a:r>
              <a:rPr lang="it-IT" sz="1200" dirty="0">
                <a:latin typeface="Comic Sans MS" pitchFamily="66" charset="0"/>
              </a:rPr>
              <a:t>, </a:t>
            </a:r>
            <a:r>
              <a:rPr lang="it-IT" sz="1200" dirty="0" err="1">
                <a:latin typeface="Comic Sans MS" pitchFamily="66" charset="0"/>
              </a:rPr>
              <a:t>ipocolesterolemizzante</a:t>
            </a:r>
            <a:endParaRPr lang="it-IT" sz="1200" dirty="0">
              <a:latin typeface="Comic Sans MS" pitchFamily="66" charset="0"/>
            </a:endParaRPr>
          </a:p>
          <a:p>
            <a:r>
              <a:rPr lang="it-IT" sz="1200" dirty="0">
                <a:latin typeface="Comic Sans MS" pitchFamily="66" charset="0"/>
              </a:rPr>
              <a:t>Attività antiossidante, antinfiammatoria (riduce IL-6 e la PCR ad alta sensibilità)</a:t>
            </a:r>
          </a:p>
          <a:p>
            <a:r>
              <a:rPr lang="it-IT" sz="1200" dirty="0">
                <a:latin typeface="Comic Sans MS" pitchFamily="66" charset="0"/>
              </a:rPr>
              <a:t>Riduce gli </a:t>
            </a:r>
            <a:r>
              <a:rPr lang="it-IT" sz="1200" dirty="0" err="1">
                <a:latin typeface="Comic Sans MS" pitchFamily="66" charset="0"/>
              </a:rPr>
              <a:t>eicosanoidi</a:t>
            </a:r>
            <a:r>
              <a:rPr lang="it-IT" sz="1200" dirty="0">
                <a:latin typeface="Comic Sans MS" pitchFamily="66" charset="0"/>
              </a:rPr>
              <a:t> infiammatori derivati dall’acido </a:t>
            </a:r>
            <a:r>
              <a:rPr lang="it-IT" sz="1200" dirty="0" err="1">
                <a:latin typeface="Comic Sans MS" pitchFamily="66" charset="0"/>
              </a:rPr>
              <a:t>arachidonico</a:t>
            </a:r>
            <a:r>
              <a:rPr lang="it-IT" sz="1200" dirty="0">
                <a:latin typeface="Comic Sans MS" pitchFamily="66" charset="0"/>
              </a:rPr>
              <a:t> come il </a:t>
            </a:r>
            <a:r>
              <a:rPr lang="it-IT" sz="1200" dirty="0" err="1">
                <a:latin typeface="Comic Sans MS" pitchFamily="66" charset="0"/>
              </a:rPr>
              <a:t>trombossano</a:t>
            </a:r>
            <a:r>
              <a:rPr lang="it-IT" sz="1200" dirty="0">
                <a:latin typeface="Comic Sans MS" pitchFamily="66" charset="0"/>
              </a:rPr>
              <a:t> B2 e la 6-cheto-prostaglandina F1a</a:t>
            </a:r>
          </a:p>
          <a:p>
            <a:r>
              <a:rPr lang="it-IT" sz="1200" dirty="0">
                <a:latin typeface="Comic Sans MS" pitchFamily="66" charset="0"/>
              </a:rPr>
              <a:t>Attività antitumorale da attribuire all’acido oleico, allo </a:t>
            </a:r>
            <a:r>
              <a:rPr lang="it-IT" sz="1200" dirty="0" err="1">
                <a:latin typeface="Comic Sans MS" pitchFamily="66" charset="0"/>
              </a:rPr>
              <a:t>squalene</a:t>
            </a:r>
            <a:r>
              <a:rPr lang="it-IT" sz="1200" dirty="0">
                <a:latin typeface="Comic Sans MS" pitchFamily="66" charset="0"/>
              </a:rPr>
              <a:t> e allo </a:t>
            </a:r>
            <a:r>
              <a:rPr lang="it-IT" sz="1200" dirty="0" err="1">
                <a:latin typeface="Comic Sans MS" pitchFamily="66" charset="0"/>
              </a:rPr>
              <a:t>oleocantale</a:t>
            </a:r>
            <a:r>
              <a:rPr lang="it-IT" sz="1200" dirty="0">
                <a:latin typeface="Comic Sans MS" pitchFamily="66" charset="0"/>
              </a:rPr>
              <a:t>.</a:t>
            </a:r>
          </a:p>
          <a:p>
            <a:pPr marL="0" indent="0">
              <a:buNone/>
            </a:pPr>
            <a:endParaRPr lang="it-IT" sz="1100" b="1" dirty="0">
              <a:solidFill>
                <a:srgbClr val="C00000"/>
              </a:solidFill>
              <a:latin typeface="Comic Sans MS" pitchFamily="66" charset="0"/>
            </a:endParaRPr>
          </a:p>
          <a:p>
            <a:pPr marL="0" indent="0">
              <a:buNone/>
            </a:pPr>
            <a:r>
              <a:rPr lang="it-IT" sz="1400" b="1" dirty="0">
                <a:solidFill>
                  <a:srgbClr val="C00000"/>
                </a:solidFill>
                <a:latin typeface="Comic Sans MS" pitchFamily="66" charset="0"/>
              </a:rPr>
              <a:t>In conclusione il consumo di olio extravergine di oliva con i suoi composti fenolici ha azioni favorevoli nelle malattie infiammatorie, cardiovascolari e tumorali della terza età e riduce il rischio di mortalità cardiovascolare e di ictus </a:t>
            </a:r>
          </a:p>
          <a:p>
            <a:pPr marL="0" indent="0">
              <a:buNone/>
            </a:pPr>
            <a:endParaRPr lang="it-IT" sz="1600" b="1" dirty="0">
              <a:latin typeface="Comic Sans MS" pitchFamily="66" charset="0"/>
            </a:endParaRPr>
          </a:p>
        </p:txBody>
      </p:sp>
      <p:sp>
        <p:nvSpPr>
          <p:cNvPr id="4" name="Rettangolo arrotondato 3"/>
          <p:cNvSpPr/>
          <p:nvPr/>
        </p:nvSpPr>
        <p:spPr>
          <a:xfrm>
            <a:off x="571472" y="2143116"/>
            <a:ext cx="3214710" cy="64294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latin typeface="Comic Sans MS" pitchFamily="66" charset="0"/>
              </a:rPr>
              <a:t>mantiene bassi o riduce i livelli di colesterolo totale e i livelli di colesterolo LDL</a:t>
            </a:r>
            <a:endParaRPr lang="it-IT" sz="1200" dirty="0">
              <a:solidFill>
                <a:schemeClr val="tx1"/>
              </a:solidFill>
            </a:endParaRPr>
          </a:p>
        </p:txBody>
      </p:sp>
      <p:sp>
        <p:nvSpPr>
          <p:cNvPr id="5" name="Rettangolo arrotondato 4"/>
          <p:cNvSpPr/>
          <p:nvPr/>
        </p:nvSpPr>
        <p:spPr>
          <a:xfrm>
            <a:off x="4143372" y="2143116"/>
            <a:ext cx="4572032" cy="64807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dirty="0">
                <a:solidFill>
                  <a:schemeClr val="tx1"/>
                </a:solidFill>
                <a:latin typeface="Comic Sans MS" pitchFamily="66" charset="0"/>
              </a:rPr>
              <a:t>riduce i livelli di trigliceridi e l’acido </a:t>
            </a:r>
            <a:r>
              <a:rPr lang="it-IT" sz="1200" dirty="0" err="1">
                <a:solidFill>
                  <a:schemeClr val="tx1"/>
                </a:solidFill>
                <a:latin typeface="Comic Sans MS" pitchFamily="66" charset="0"/>
              </a:rPr>
              <a:t>arachidonico</a:t>
            </a:r>
            <a:r>
              <a:rPr lang="it-IT" sz="1200" dirty="0">
                <a:solidFill>
                  <a:schemeClr val="tx1"/>
                </a:solidFill>
                <a:latin typeface="Comic Sans MS" pitchFamily="66" charset="0"/>
              </a:rPr>
              <a:t> che ha azione pro- infiammatoria.</a:t>
            </a:r>
          </a:p>
        </p:txBody>
      </p:sp>
      <p:sp>
        <p:nvSpPr>
          <p:cNvPr id="6" name="Freccia in giù 5"/>
          <p:cNvSpPr/>
          <p:nvPr/>
        </p:nvSpPr>
        <p:spPr>
          <a:xfrm>
            <a:off x="3857620" y="2071678"/>
            <a:ext cx="14401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Picture 22" descr="C:\Users\f.campolongo\AppData\Local\Packages\Microsoft.Windows.Photos_8wekyb3d8bbwe\TempState\ShareServiceTempFolder\images (1).jpeg"/>
          <p:cNvPicPr>
            <a:picLocks noChangeAspect="1" noChangeArrowheads="1"/>
          </p:cNvPicPr>
          <p:nvPr/>
        </p:nvPicPr>
        <p:blipFill>
          <a:blip r:embed="rId3"/>
          <a:srcRect/>
          <a:stretch>
            <a:fillRect/>
          </a:stretch>
        </p:blipFill>
        <p:spPr bwMode="auto">
          <a:xfrm>
            <a:off x="7429520" y="357166"/>
            <a:ext cx="1116445" cy="742943"/>
          </a:xfrm>
          <a:prstGeom prst="rect">
            <a:avLst/>
          </a:prstGeom>
          <a:noFill/>
        </p:spPr>
      </p:pic>
    </p:spTree>
    <p:extLst>
      <p:ext uri="{BB962C8B-B14F-4D97-AF65-F5344CB8AC3E}">
        <p14:creationId xmlns:p14="http://schemas.microsoft.com/office/powerpoint/2010/main" val="941907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AAA89-9E27-A228-209D-5F705E8D39F1}"/>
              </a:ext>
            </a:extLst>
          </p:cNvPr>
          <p:cNvSpPr>
            <a:spLocks noGrp="1"/>
          </p:cNvSpPr>
          <p:nvPr>
            <p:ph type="title"/>
          </p:nvPr>
        </p:nvSpPr>
        <p:spPr>
          <a:xfrm>
            <a:off x="3614968" y="453544"/>
            <a:ext cx="3314486" cy="684000"/>
          </a:xfrm>
        </p:spPr>
        <p:txBody>
          <a:bodyPr>
            <a:normAutofit/>
          </a:bodyPr>
          <a:lstStyle/>
          <a:p>
            <a:r>
              <a:rPr lang="en-US" sz="3600" i="1" dirty="0">
                <a:latin typeface="Calibri" panose="020F0502020204030204" pitchFamily="34" charset="0"/>
                <a:cs typeface="Calibri" panose="020F0502020204030204" pitchFamily="34" charset="0"/>
              </a:rPr>
              <a:t>“friend and foe”</a:t>
            </a:r>
            <a:endParaRPr lang="x-none" sz="3600" i="1"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AB213C5C-52CB-2FBB-1013-ABC6DDD92A40}"/>
              </a:ext>
            </a:extLst>
          </p:cNvPr>
          <p:cNvSpPr txBox="1"/>
          <p:nvPr/>
        </p:nvSpPr>
        <p:spPr>
          <a:xfrm>
            <a:off x="590430" y="441601"/>
            <a:ext cx="2910000" cy="523220"/>
          </a:xfrm>
          <a:prstGeom prst="rect">
            <a:avLst/>
          </a:prstGeom>
          <a:noFill/>
          <a:ln w="31750">
            <a:solidFill>
              <a:schemeClr val="accent2"/>
            </a:solidFill>
          </a:ln>
        </p:spPr>
        <p:txBody>
          <a:bodyPr wrap="square" anchor="ctr">
            <a:spAutoFit/>
          </a:bodyPr>
          <a:lstStyle/>
          <a:p>
            <a:r>
              <a:rPr lang="it-IT" sz="2800" b="1" dirty="0">
                <a:latin typeface="Comic Sans MS" pitchFamily="66" charset="0"/>
                <a:cs typeface="Calibri" panose="020F0502020204030204" pitchFamily="34" charset="0"/>
              </a:rPr>
              <a:t>Infiammazione</a:t>
            </a:r>
            <a:endParaRPr lang="it-IT" sz="2800" b="1" dirty="0">
              <a:latin typeface="Comic Sans MS" pitchFamily="66" charset="0"/>
            </a:endParaRPr>
          </a:p>
        </p:txBody>
      </p:sp>
      <p:cxnSp>
        <p:nvCxnSpPr>
          <p:cNvPr id="6" name="Straight Connector 5">
            <a:extLst>
              <a:ext uri="{FF2B5EF4-FFF2-40B4-BE49-F238E27FC236}">
                <a16:creationId xmlns:a16="http://schemas.microsoft.com/office/drawing/2014/main" id="{9C49775B-6E37-AB4B-7752-97F8DD00F144}"/>
              </a:ext>
            </a:extLst>
          </p:cNvPr>
          <p:cNvCxnSpPr>
            <a:cxnSpLocks/>
          </p:cNvCxnSpPr>
          <p:nvPr/>
        </p:nvCxnSpPr>
        <p:spPr>
          <a:xfrm>
            <a:off x="3187680" y="1149487"/>
            <a:ext cx="3510000" cy="0"/>
          </a:xfrm>
          <a:prstGeom prst="line">
            <a:avLst/>
          </a:prstGeom>
          <a:ln w="317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470632D4-AACF-DCCC-9A1A-960E472BE712}"/>
              </a:ext>
            </a:extLst>
          </p:cNvPr>
          <p:cNvSpPr txBox="1"/>
          <p:nvPr/>
        </p:nvSpPr>
        <p:spPr>
          <a:xfrm>
            <a:off x="590431" y="1785926"/>
            <a:ext cx="4162545" cy="830997"/>
          </a:xfrm>
          <a:prstGeom prst="rect">
            <a:avLst/>
          </a:prstGeom>
          <a:noFill/>
        </p:spPr>
        <p:txBody>
          <a:bodyPr wrap="square">
            <a:spAutoFit/>
          </a:bodyPr>
          <a:lstStyle/>
          <a:p>
            <a:pPr marL="457200" indent="-457200">
              <a:buFont typeface="Arial" panose="020B0604020202020204" pitchFamily="34" charset="0"/>
              <a:buChar char="•"/>
            </a:pPr>
            <a:r>
              <a:rPr lang="it-IT" sz="2400" i="1" dirty="0">
                <a:latin typeface="Comic Sans MS" pitchFamily="66" charset="0"/>
                <a:cs typeface="Calibri" panose="020F0502020204030204" pitchFamily="34" charset="0"/>
              </a:rPr>
              <a:t>Immunosorveglianza e difesa dell’ospite</a:t>
            </a:r>
          </a:p>
        </p:txBody>
      </p:sp>
      <p:sp>
        <p:nvSpPr>
          <p:cNvPr id="10" name="TextBox 9">
            <a:extLst>
              <a:ext uri="{FF2B5EF4-FFF2-40B4-BE49-F238E27FC236}">
                <a16:creationId xmlns:a16="http://schemas.microsoft.com/office/drawing/2014/main" id="{5FFE2F31-E135-A85B-0137-67E8FE81DBE5}"/>
              </a:ext>
            </a:extLst>
          </p:cNvPr>
          <p:cNvSpPr txBox="1"/>
          <p:nvPr/>
        </p:nvSpPr>
        <p:spPr>
          <a:xfrm>
            <a:off x="590430" y="3357562"/>
            <a:ext cx="4572000" cy="1938992"/>
          </a:xfrm>
          <a:prstGeom prst="rect">
            <a:avLst/>
          </a:prstGeom>
          <a:noFill/>
        </p:spPr>
        <p:txBody>
          <a:bodyPr wrap="square">
            <a:spAutoFit/>
          </a:bodyPr>
          <a:lstStyle/>
          <a:p>
            <a:pPr marL="457200" indent="-457200">
              <a:buFont typeface="Arial" panose="020B0604020202020204" pitchFamily="34" charset="0"/>
              <a:buChar char="•"/>
            </a:pPr>
            <a:r>
              <a:rPr lang="it-IT" sz="2000" i="1" dirty="0">
                <a:latin typeface="Comic Sans MS" pitchFamily="66" charset="0"/>
                <a:cs typeface="Calibri" panose="020F0502020204030204" pitchFamily="34" charset="0"/>
              </a:rPr>
              <a:t>Caratteristica patologica di</a:t>
            </a:r>
            <a:r>
              <a:rPr lang="it-IT" sz="2000" dirty="0">
                <a:latin typeface="Comic Sans MS" pitchFamily="66" charset="0"/>
                <a:cs typeface="Calibri" panose="020F0502020204030204" pitchFamily="34" charset="0"/>
              </a:rPr>
              <a:t>:</a:t>
            </a:r>
          </a:p>
          <a:p>
            <a:pPr marL="914400" lvl="1" indent="-457200">
              <a:buFont typeface="Arial" panose="020B0604020202020204" pitchFamily="34" charset="0"/>
              <a:buChar char="•"/>
            </a:pPr>
            <a:r>
              <a:rPr lang="it-IT" sz="2000" dirty="0">
                <a:latin typeface="Comic Sans MS" pitchFamily="66" charset="0"/>
                <a:cs typeface="Calibri" panose="020F0502020204030204" pitchFamily="34" charset="0"/>
              </a:rPr>
              <a:t>Sindrome metabolica.</a:t>
            </a:r>
          </a:p>
          <a:p>
            <a:pPr marL="914400" lvl="1" indent="-457200">
              <a:buFont typeface="Arial" panose="020B0604020202020204" pitchFamily="34" charset="0"/>
              <a:buChar char="•"/>
            </a:pPr>
            <a:r>
              <a:rPr lang="it-IT" sz="2000" dirty="0">
                <a:latin typeface="Comic Sans MS" pitchFamily="66" charset="0"/>
                <a:cs typeface="Calibri" panose="020F0502020204030204" pitchFamily="34" charset="0"/>
              </a:rPr>
              <a:t>Steatosi epatica non alcolica.</a:t>
            </a:r>
          </a:p>
          <a:p>
            <a:pPr marL="914400" lvl="1" indent="-457200">
              <a:buFont typeface="Arial" panose="020B0604020202020204" pitchFamily="34" charset="0"/>
              <a:buChar char="•"/>
            </a:pPr>
            <a:r>
              <a:rPr lang="it-IT" sz="2000" dirty="0">
                <a:latin typeface="Comic Sans MS" pitchFamily="66" charset="0"/>
                <a:cs typeface="Calibri" panose="020F0502020204030204" pitchFamily="34" charset="0"/>
              </a:rPr>
              <a:t>Diabete mellito di tipo 2.</a:t>
            </a:r>
          </a:p>
          <a:p>
            <a:pPr marL="914400" lvl="1" indent="-457200">
              <a:buFont typeface="Arial" panose="020B0604020202020204" pitchFamily="34" charset="0"/>
              <a:buChar char="•"/>
            </a:pPr>
            <a:r>
              <a:rPr lang="it-IT" sz="2000" dirty="0">
                <a:latin typeface="Comic Sans MS" pitchFamily="66" charset="0"/>
                <a:cs typeface="Calibri" panose="020F0502020204030204" pitchFamily="34" charset="0"/>
              </a:rPr>
              <a:t>Malattie cardiovascolari.</a:t>
            </a:r>
          </a:p>
          <a:p>
            <a:pPr marL="914400" lvl="1" indent="-457200">
              <a:buFont typeface="Arial" panose="020B0604020202020204" pitchFamily="34" charset="0"/>
              <a:buChar char="•"/>
            </a:pPr>
            <a:r>
              <a:rPr lang="it-IT" sz="2000" dirty="0">
                <a:latin typeface="Comic Sans MS" pitchFamily="66" charset="0"/>
                <a:cs typeface="Calibri" panose="020F0502020204030204" pitchFamily="34" charset="0"/>
              </a:rPr>
              <a:t>Malattie neurodegenerative.</a:t>
            </a:r>
          </a:p>
        </p:txBody>
      </p:sp>
      <p:sp>
        <p:nvSpPr>
          <p:cNvPr id="11" name="TextBox 10">
            <a:extLst>
              <a:ext uri="{FF2B5EF4-FFF2-40B4-BE49-F238E27FC236}">
                <a16:creationId xmlns:a16="http://schemas.microsoft.com/office/drawing/2014/main" id="{C11429CB-ADCA-0FE6-3BDD-DB7141DF54C9}"/>
              </a:ext>
            </a:extLst>
          </p:cNvPr>
          <p:cNvSpPr txBox="1"/>
          <p:nvPr/>
        </p:nvSpPr>
        <p:spPr>
          <a:xfrm>
            <a:off x="5162430" y="2133600"/>
            <a:ext cx="2838594" cy="707886"/>
          </a:xfrm>
          <a:prstGeom prst="rect">
            <a:avLst/>
          </a:prstGeom>
          <a:noFill/>
        </p:spPr>
        <p:txBody>
          <a:bodyPr wrap="square" rtlCol="0">
            <a:spAutoFit/>
          </a:bodyPr>
          <a:lstStyle/>
          <a:p>
            <a:pPr algn="ctr"/>
            <a:r>
              <a:rPr lang="en-US" sz="4000" b="1" dirty="0">
                <a:ln>
                  <a:solidFill>
                    <a:schemeClr val="tx1"/>
                  </a:solidFill>
                </a:ln>
                <a:solidFill>
                  <a:srgbClr val="92D050"/>
                </a:solidFill>
                <a:latin typeface="Calibri" panose="020F0502020204030204" pitchFamily="34" charset="0"/>
                <a:cs typeface="Calibri" panose="020F0502020204030204" pitchFamily="34" charset="0"/>
              </a:rPr>
              <a:t>FRIEND</a:t>
            </a:r>
            <a:endParaRPr lang="x-none" sz="4000" b="1" dirty="0">
              <a:ln>
                <a:solidFill>
                  <a:schemeClr val="tx1"/>
                </a:solidFill>
              </a:ln>
              <a:solidFill>
                <a:srgbClr val="92D050"/>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438DDA36-5E6A-B115-744E-B56DAB13CBD8}"/>
              </a:ext>
            </a:extLst>
          </p:cNvPr>
          <p:cNvSpPr txBox="1"/>
          <p:nvPr/>
        </p:nvSpPr>
        <p:spPr>
          <a:xfrm>
            <a:off x="5162430" y="3786190"/>
            <a:ext cx="3052908" cy="707886"/>
          </a:xfrm>
          <a:prstGeom prst="rect">
            <a:avLst/>
          </a:prstGeom>
          <a:noFill/>
        </p:spPr>
        <p:txBody>
          <a:bodyPr wrap="square" rtlCol="0">
            <a:spAutoFit/>
          </a:bodyPr>
          <a:lstStyle/>
          <a:p>
            <a:pPr algn="ctr"/>
            <a:r>
              <a:rPr lang="en-US" sz="4000" b="1" dirty="0">
                <a:ln>
                  <a:solidFill>
                    <a:schemeClr val="tx1"/>
                  </a:solidFill>
                </a:ln>
                <a:solidFill>
                  <a:srgbClr val="FF0000"/>
                </a:solidFill>
                <a:latin typeface="Calibri" panose="020F0502020204030204" pitchFamily="34" charset="0"/>
                <a:cs typeface="Calibri" panose="020F0502020204030204" pitchFamily="34" charset="0"/>
              </a:rPr>
              <a:t>FOE</a:t>
            </a:r>
            <a:endParaRPr lang="x-none" sz="4000" b="1" dirty="0">
              <a:ln>
                <a:solidFill>
                  <a:schemeClr val="tx1"/>
                </a:solidFill>
              </a:ln>
              <a:solidFill>
                <a:srgbClr val="FF0000"/>
              </a:solidFill>
              <a:latin typeface="Calibri" panose="020F0502020204030204" pitchFamily="34" charset="0"/>
              <a:cs typeface="Calibri" panose="020F0502020204030204" pitchFamily="34" charset="0"/>
            </a:endParaRPr>
          </a:p>
        </p:txBody>
      </p:sp>
      <p:sp>
        <p:nvSpPr>
          <p:cNvPr id="9" name="CasellaDiTesto 8"/>
          <p:cNvSpPr txBox="1"/>
          <p:nvPr/>
        </p:nvSpPr>
        <p:spPr>
          <a:xfrm>
            <a:off x="285720" y="5643578"/>
            <a:ext cx="8643998" cy="830997"/>
          </a:xfrm>
          <a:prstGeom prst="rect">
            <a:avLst/>
          </a:prstGeom>
          <a:noFill/>
        </p:spPr>
        <p:txBody>
          <a:bodyPr wrap="square" rtlCol="0">
            <a:spAutoFit/>
          </a:bodyPr>
          <a:lstStyle/>
          <a:p>
            <a:r>
              <a:rPr lang="it-IT" sz="1200" dirty="0"/>
              <a:t>L'infiammazione agisce sia come "amica che nemica": è un componente essenziale dell'</a:t>
            </a:r>
            <a:r>
              <a:rPr lang="it-IT" sz="1200" dirty="0" err="1"/>
              <a:t>immunosorveglianza</a:t>
            </a:r>
            <a:r>
              <a:rPr lang="it-IT" sz="1200" dirty="0"/>
              <a:t> e della difesa dell'ospite, </a:t>
            </a:r>
            <a:r>
              <a:rPr lang="it-IT" sz="1200" i="1" dirty="0">
                <a:solidFill>
                  <a:srgbClr val="C00000"/>
                </a:solidFill>
              </a:rPr>
              <a:t>ma in uno stato infiammatorio cronico di basso grado rappresenta una caratteristica patologica di un'ampia gamma di condizioni croniche, tra cui la sindrome metabolica, la steatosi epatica non alcolica, il diabete mellito di tipo 2 e le malattie cardiovascolari.</a:t>
            </a:r>
          </a:p>
        </p:txBody>
      </p:sp>
    </p:spTree>
    <p:extLst>
      <p:ext uri="{BB962C8B-B14F-4D97-AF65-F5344CB8AC3E}">
        <p14:creationId xmlns:p14="http://schemas.microsoft.com/office/powerpoint/2010/main" val="1197269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76672"/>
            <a:ext cx="8229600" cy="720080"/>
          </a:xfrm>
        </p:spPr>
        <p:txBody>
          <a:bodyPr>
            <a:normAutofit/>
          </a:bodyPr>
          <a:lstStyle/>
          <a:p>
            <a:pPr algn="ctr"/>
            <a:r>
              <a:rPr lang="it-IT" sz="3200" b="1" dirty="0">
                <a:latin typeface="Comic Sans MS" pitchFamily="66" charset="0"/>
              </a:rPr>
              <a:t>Frutta a guscio</a:t>
            </a:r>
          </a:p>
        </p:txBody>
      </p:sp>
      <p:sp>
        <p:nvSpPr>
          <p:cNvPr id="3" name="Segnaposto contenuto 2"/>
          <p:cNvSpPr>
            <a:spLocks noGrp="1"/>
          </p:cNvSpPr>
          <p:nvPr>
            <p:ph idx="1"/>
          </p:nvPr>
        </p:nvSpPr>
        <p:spPr>
          <a:xfrm>
            <a:off x="179512" y="1571612"/>
            <a:ext cx="8784976" cy="4752988"/>
          </a:xfrm>
        </p:spPr>
        <p:txBody>
          <a:bodyPr>
            <a:normAutofit lnSpcReduction="10000"/>
          </a:bodyPr>
          <a:lstStyle/>
          <a:p>
            <a:pPr marL="0" indent="0">
              <a:buNone/>
            </a:pPr>
            <a:r>
              <a:rPr lang="it-IT" sz="1200" b="1" dirty="0">
                <a:solidFill>
                  <a:srgbClr val="C00000"/>
                </a:solidFill>
                <a:latin typeface="Comic Sans MS" pitchFamily="66" charset="0"/>
              </a:rPr>
              <a:t>Noci, mandorle, pistacchi, nocciole, pinoli, anacardi sono ricchi di fibre, oligoelementi (potassio, calcio, magnesio, fosforo), vitamine (E, B1, A), acidi grassi monoinsaturi (acido oleico) e polinsaturi omega-3, polifenoli antiossidanti, fitosteroli, arginina. </a:t>
            </a:r>
          </a:p>
          <a:p>
            <a:pPr marL="0" indent="0">
              <a:buNone/>
            </a:pPr>
            <a:r>
              <a:rPr lang="it-IT" sz="1200" b="1" dirty="0">
                <a:solidFill>
                  <a:srgbClr val="C00000"/>
                </a:solidFill>
                <a:latin typeface="Comic Sans MS" pitchFamily="66" charset="0"/>
              </a:rPr>
              <a:t>La frutta in guscio se consumata regolarmente ha attività antinfiammatoria e antiossidante, riduce il colesterolo totale e LDL e riveste azioni protettive sull’apparato cardiovascolare. </a:t>
            </a:r>
          </a:p>
          <a:p>
            <a:pPr marL="0" indent="0">
              <a:buNone/>
            </a:pPr>
            <a:endParaRPr lang="it-IT" sz="1200" b="1" dirty="0">
              <a:solidFill>
                <a:srgbClr val="C00000"/>
              </a:solidFill>
              <a:latin typeface="Comic Sans MS" pitchFamily="66" charset="0"/>
            </a:endParaRPr>
          </a:p>
          <a:p>
            <a:r>
              <a:rPr lang="it-IT" sz="1200" dirty="0">
                <a:latin typeface="Comic Sans MS" pitchFamily="66" charset="0"/>
              </a:rPr>
              <a:t>Le </a:t>
            </a:r>
            <a:r>
              <a:rPr lang="it-IT" sz="1400" b="1" dirty="0">
                <a:latin typeface="Comic Sans MS" pitchFamily="66" charset="0"/>
              </a:rPr>
              <a:t>noci </a:t>
            </a:r>
            <a:r>
              <a:rPr lang="it-IT" sz="1400" dirty="0">
                <a:latin typeface="Comic Sans MS" pitchFamily="66" charset="0"/>
              </a:rPr>
              <a:t>hanno azione antinfiammatoria, antiossidante, cardioprotettiva.  Facilitano il transito intestinale e riducono l’assorbimento del glucosio e del colesterolo.  Sono sufficienti tre noci al giorno per un’ azione salutare. Elevato contenuto di vit. E </a:t>
            </a:r>
            <a:r>
              <a:rPr lang="it-IT" sz="1400" dirty="0" err="1">
                <a:latin typeface="Comic Sans MS" pitchFamily="66" charset="0"/>
              </a:rPr>
              <a:t>e</a:t>
            </a:r>
            <a:r>
              <a:rPr lang="it-IT" sz="1400" dirty="0">
                <a:latin typeface="Comic Sans MS" pitchFamily="66" charset="0"/>
              </a:rPr>
              <a:t> vitamine del gruppo B,  l’aminoacido arginina (esercita attività favorevole per la circolazione sanguigna), acido folico e magnesio. </a:t>
            </a:r>
          </a:p>
          <a:p>
            <a:r>
              <a:rPr lang="it-IT" sz="1400" dirty="0">
                <a:latin typeface="Comic Sans MS" pitchFamily="66" charset="0"/>
              </a:rPr>
              <a:t>Le </a:t>
            </a:r>
            <a:r>
              <a:rPr lang="it-IT" sz="1400" b="1" dirty="0">
                <a:latin typeface="Comic Sans MS" pitchFamily="66" charset="0"/>
              </a:rPr>
              <a:t>mandorle </a:t>
            </a:r>
            <a:r>
              <a:rPr lang="it-IT" sz="1400" dirty="0">
                <a:latin typeface="Comic Sans MS" pitchFamily="66" charset="0"/>
              </a:rPr>
              <a:t>hanno azione ipoglicemizzante, antinfiammatoria e antiossidante (</a:t>
            </a:r>
            <a:r>
              <a:rPr lang="it-IT" sz="1400" dirty="0" err="1">
                <a:latin typeface="Comic Sans MS" pitchFamily="66" charset="0"/>
              </a:rPr>
              <a:t>vit</a:t>
            </a:r>
            <a:r>
              <a:rPr lang="it-IT" sz="1400" dirty="0">
                <a:latin typeface="Comic Sans MS" pitchFamily="66" charset="0"/>
              </a:rPr>
              <a:t>. E).  Ricche di vitamine (A, E, B), sali magnesio, calcio, ferro, potassio e fosforo, proteine vegetali, fibre alimentari, grassi insaturi con azione </a:t>
            </a:r>
            <a:r>
              <a:rPr lang="it-IT" sz="1400" dirty="0" err="1">
                <a:latin typeface="Comic Sans MS" pitchFamily="66" charset="0"/>
              </a:rPr>
              <a:t>anticolesterolemica</a:t>
            </a:r>
            <a:r>
              <a:rPr lang="it-IT" sz="1400" dirty="0">
                <a:latin typeface="Comic Sans MS" pitchFamily="66" charset="0"/>
              </a:rPr>
              <a:t>. Sono sufficienti 8-10 mandorle al giorno per usufruire degli effetti salutari senza eccedere nell’apporto calorico. La ricchezza in vitamina E </a:t>
            </a:r>
            <a:r>
              <a:rPr lang="it-IT" sz="1400" dirty="0" err="1">
                <a:latin typeface="Comic Sans MS" pitchFamily="66" charset="0"/>
              </a:rPr>
              <a:t>e</a:t>
            </a:r>
            <a:r>
              <a:rPr lang="it-IT" sz="1400" dirty="0">
                <a:latin typeface="Comic Sans MS" pitchFamily="66" charset="0"/>
              </a:rPr>
              <a:t> in fibre svolge azioni favorevoli contro i radicali liberi. La presenza di fibre inoltre favorisce la regolarità intestinale.  Insieme alle noci sono utili nel diabete tipo 2,  nella patologia cardiovascolare, nell’osteoporosi (apporto di calcio) e per migliorare le funzioni cerebrali.</a:t>
            </a:r>
          </a:p>
          <a:p>
            <a:r>
              <a:rPr lang="it-IT" sz="1400" dirty="0">
                <a:latin typeface="Comic Sans MS" pitchFamily="66" charset="0"/>
              </a:rPr>
              <a:t>I </a:t>
            </a:r>
            <a:r>
              <a:rPr lang="it-IT" sz="1400" b="1" dirty="0">
                <a:latin typeface="Comic Sans MS" pitchFamily="66" charset="0"/>
              </a:rPr>
              <a:t>pistacchi </a:t>
            </a:r>
            <a:r>
              <a:rPr lang="it-IT" sz="1400" dirty="0">
                <a:latin typeface="Comic Sans MS" pitchFamily="66" charset="0"/>
              </a:rPr>
              <a:t>hanno azione antinfiammatoria, antiossidante, cardioprotettiva. Sono ricchi di  rame, potassio, magnesio, ferro, manganese, vitamine e antiossidanti naturali (</a:t>
            </a:r>
            <a:r>
              <a:rPr lang="it-IT" sz="1400" dirty="0" err="1">
                <a:latin typeface="Comic Sans MS" pitchFamily="66" charset="0"/>
              </a:rPr>
              <a:t>Vit</a:t>
            </a:r>
            <a:r>
              <a:rPr lang="it-IT" sz="1400" dirty="0">
                <a:latin typeface="Comic Sans MS" pitchFamily="66" charset="0"/>
              </a:rPr>
              <a:t>. E, betacarotene, luteina, zeaxantina). Fra le vitamine è presente anche la Vitamina B6  che favorisce l’eritropoiesi e ha un ruolo nella sintesi della serotonina (ormone della felicità) La presenza di grassi insaturi (acido oleico e linoleico) e di fibre modula l’assorbimento del glucosio ed esercita azione </a:t>
            </a:r>
            <a:r>
              <a:rPr lang="it-IT" sz="1400" dirty="0" err="1">
                <a:latin typeface="Comic Sans MS" pitchFamily="66" charset="0"/>
              </a:rPr>
              <a:t>antidislipidemica</a:t>
            </a:r>
            <a:r>
              <a:rPr lang="it-IT" sz="1400" dirty="0">
                <a:latin typeface="Comic Sans MS" pitchFamily="66" charset="0"/>
              </a:rPr>
              <a:t>.                         Anche i fitosteroli presenti nei pistacchi riducono l’ assorbimento intestinale del colesterolo. </a:t>
            </a:r>
          </a:p>
          <a:p>
            <a:endParaRPr lang="it-IT" sz="1200" dirty="0"/>
          </a:p>
          <a:p>
            <a:endParaRPr lang="it-IT" sz="1200" dirty="0">
              <a:latin typeface="Comic Sans MS" pitchFamily="66"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6644" y="642918"/>
            <a:ext cx="1107978" cy="71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245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28604"/>
            <a:ext cx="8229600" cy="1418484"/>
          </a:xfrm>
        </p:spPr>
        <p:txBody>
          <a:bodyPr>
            <a:normAutofit/>
          </a:bodyPr>
          <a:lstStyle/>
          <a:p>
            <a:pPr algn="ctr"/>
            <a:r>
              <a:rPr lang="it-IT" sz="3600" b="1" dirty="0">
                <a:latin typeface="Comic Sans MS" pitchFamily="66" charset="0"/>
              </a:rPr>
              <a:t>I semi oleosi  </a:t>
            </a:r>
            <a:br>
              <a:rPr lang="it-IT" sz="5400" b="1" dirty="0">
                <a:latin typeface="Comic Sans MS" pitchFamily="66" charset="0"/>
              </a:rPr>
            </a:br>
            <a:endParaRPr lang="it-IT" dirty="0"/>
          </a:p>
        </p:txBody>
      </p:sp>
      <p:sp>
        <p:nvSpPr>
          <p:cNvPr id="3" name="Segnaposto contenuto 2"/>
          <p:cNvSpPr>
            <a:spLocks noGrp="1"/>
          </p:cNvSpPr>
          <p:nvPr>
            <p:ph idx="1"/>
          </p:nvPr>
        </p:nvSpPr>
        <p:spPr>
          <a:xfrm>
            <a:off x="457200" y="1556792"/>
            <a:ext cx="8363272" cy="4767808"/>
          </a:xfrm>
        </p:spPr>
        <p:txBody>
          <a:bodyPr>
            <a:normAutofit fontScale="62500" lnSpcReduction="20000"/>
          </a:bodyPr>
          <a:lstStyle/>
          <a:p>
            <a:pPr marL="0" indent="0">
              <a:buNone/>
            </a:pPr>
            <a:r>
              <a:rPr lang="it-IT" dirty="0">
                <a:latin typeface="Comic Sans MS" pitchFamily="66" charset="0"/>
              </a:rPr>
              <a:t>I semi vegetali (semi di lino, sesamo, zucca, girasole, </a:t>
            </a:r>
            <a:r>
              <a:rPr lang="it-IT" dirty="0" err="1">
                <a:latin typeface="Comic Sans MS" pitchFamily="66" charset="0"/>
              </a:rPr>
              <a:t>chia</a:t>
            </a:r>
            <a:r>
              <a:rPr lang="it-IT" dirty="0">
                <a:latin typeface="Comic Sans MS" pitchFamily="66" charset="0"/>
              </a:rPr>
              <a:t>, altri ) derivano il loro nome dalla loro capacità di produrre olio.</a:t>
            </a:r>
          </a:p>
          <a:p>
            <a:pPr marL="0" indent="0">
              <a:buNone/>
            </a:pPr>
            <a:r>
              <a:rPr lang="it-IT" b="1" u="sng" dirty="0">
                <a:solidFill>
                  <a:srgbClr val="00B050"/>
                </a:solidFill>
                <a:latin typeface="Comic Sans MS" pitchFamily="66" charset="0"/>
              </a:rPr>
              <a:t>Contengono</a:t>
            </a:r>
            <a:r>
              <a:rPr lang="it-IT" dirty="0">
                <a:latin typeface="Comic Sans MS" pitchFamily="66" charset="0"/>
              </a:rPr>
              <a:t>:</a:t>
            </a:r>
          </a:p>
          <a:p>
            <a:r>
              <a:rPr lang="it-IT" dirty="0">
                <a:solidFill>
                  <a:srgbClr val="C00000"/>
                </a:solidFill>
                <a:latin typeface="Comic Sans MS" pitchFamily="66" charset="0"/>
              </a:rPr>
              <a:t>Proteine con elevato valore biologico </a:t>
            </a:r>
            <a:r>
              <a:rPr lang="it-IT" dirty="0">
                <a:latin typeface="Comic Sans MS" pitchFamily="66" charset="0"/>
              </a:rPr>
              <a:t>ricche dell’aminoacido arginina necessario per l’endotelio vascolare, ma anche per il sistema nervoso e genitale (da ricordare che nell’organismo il monossido di azoto - NO, potente vasodilatatore, viene sintetizzato a partire dall’arginina);</a:t>
            </a:r>
          </a:p>
          <a:p>
            <a:r>
              <a:rPr lang="it-IT" dirty="0">
                <a:solidFill>
                  <a:srgbClr val="C00000"/>
                </a:solidFill>
                <a:latin typeface="Comic Sans MS" pitchFamily="66" charset="0"/>
              </a:rPr>
              <a:t>Lipidi di tipo polinsaturo come acidi grassi omega-3 </a:t>
            </a:r>
            <a:r>
              <a:rPr lang="it-IT" dirty="0">
                <a:latin typeface="Comic Sans MS" pitchFamily="66" charset="0"/>
              </a:rPr>
              <a:t>(i semi di lino rappresentano una delle fonti principali di questi acidi con azione antinfiammatoria), ma anche omega-6 ed omega-9;</a:t>
            </a:r>
          </a:p>
          <a:p>
            <a:r>
              <a:rPr lang="it-IT" dirty="0">
                <a:solidFill>
                  <a:srgbClr val="C00000"/>
                </a:solidFill>
                <a:latin typeface="Comic Sans MS" pitchFamily="66" charset="0"/>
              </a:rPr>
              <a:t>Minerali</a:t>
            </a:r>
            <a:r>
              <a:rPr lang="it-IT" dirty="0">
                <a:solidFill>
                  <a:srgbClr val="00B050"/>
                </a:solidFill>
                <a:latin typeface="Comic Sans MS" pitchFamily="66" charset="0"/>
              </a:rPr>
              <a:t> </a:t>
            </a:r>
            <a:r>
              <a:rPr lang="it-IT" dirty="0">
                <a:latin typeface="Comic Sans MS" pitchFamily="66" charset="0"/>
              </a:rPr>
              <a:t>fra cui il magnesio e lo zinco;</a:t>
            </a:r>
          </a:p>
          <a:p>
            <a:r>
              <a:rPr lang="it-IT" dirty="0">
                <a:latin typeface="Comic Sans MS" pitchFamily="66" charset="0"/>
              </a:rPr>
              <a:t>Vitamine A, E, K, B1, B3, B6. Vitamina D solo in piccola quantità</a:t>
            </a:r>
          </a:p>
          <a:p>
            <a:r>
              <a:rPr lang="it-IT" dirty="0">
                <a:solidFill>
                  <a:srgbClr val="C00000"/>
                </a:solidFill>
                <a:latin typeface="Comic Sans MS" pitchFamily="66" charset="0"/>
              </a:rPr>
              <a:t>Carboidrati in modica quantità;</a:t>
            </a:r>
          </a:p>
          <a:p>
            <a:r>
              <a:rPr lang="it-IT" dirty="0">
                <a:solidFill>
                  <a:srgbClr val="C00000"/>
                </a:solidFill>
                <a:latin typeface="Comic Sans MS" pitchFamily="66" charset="0"/>
              </a:rPr>
              <a:t>Fibre idrosolubili </a:t>
            </a:r>
            <a:r>
              <a:rPr lang="it-IT" dirty="0">
                <a:latin typeface="Comic Sans MS" pitchFamily="66" charset="0"/>
              </a:rPr>
              <a:t>in abbondanza che facilitano la regolarità intestinale.</a:t>
            </a:r>
          </a:p>
          <a:p>
            <a:pPr marL="0" indent="0">
              <a:buNone/>
            </a:pPr>
            <a:endParaRPr lang="it-IT" dirty="0">
              <a:latin typeface="Comic Sans MS" pitchFamily="66" charset="0"/>
            </a:endParaRPr>
          </a:p>
          <a:p>
            <a:pPr marL="0" indent="0">
              <a:buNone/>
            </a:pPr>
            <a:r>
              <a:rPr lang="it-IT" dirty="0">
                <a:latin typeface="Comic Sans MS" pitchFamily="66" charset="0"/>
              </a:rPr>
              <a:t>I lipidi dei semi oleosi (prevalentemente insaturi) sono utilizzati per le normali funzioni cellulari (es: per la funzione delle membrane cellulari). Riducono la colesterolemia (soprattutto LDL ) mentre innalzano il colesterolo HDL. </a:t>
            </a:r>
          </a:p>
          <a:p>
            <a:pPr marL="0" indent="0">
              <a:buNone/>
            </a:pPr>
            <a:r>
              <a:rPr lang="it-IT" dirty="0">
                <a:latin typeface="Comic Sans MS" pitchFamily="66" charset="0"/>
              </a:rPr>
              <a:t>Possono essere consumati a colazione, ad esempio nello yogurt, oppure su piatti di verdure crude (insalate) o cotte. La dose consigliata è di 20 g al dì.</a:t>
            </a:r>
          </a:p>
        </p:txBody>
      </p:sp>
      <p:pic>
        <p:nvPicPr>
          <p:cNvPr id="19458" name="Picture 2" descr="C:\Users\f.campolongo\AppData\Local\Packages\Microsoft.Windows.Photos_8wekyb3d8bbwe\TempState\ShareServiceTempFolder\semi-oleosi-2.jpeg"/>
          <p:cNvPicPr>
            <a:picLocks noChangeAspect="1" noChangeArrowheads="1"/>
          </p:cNvPicPr>
          <p:nvPr/>
        </p:nvPicPr>
        <p:blipFill>
          <a:blip r:embed="rId2" cstate="print"/>
          <a:srcRect/>
          <a:stretch>
            <a:fillRect/>
          </a:stretch>
        </p:blipFill>
        <p:spPr bwMode="auto">
          <a:xfrm>
            <a:off x="6929454" y="357166"/>
            <a:ext cx="1571636" cy="1015477"/>
          </a:xfrm>
          <a:prstGeom prst="rect">
            <a:avLst/>
          </a:prstGeom>
          <a:noFill/>
        </p:spPr>
      </p:pic>
    </p:spTree>
    <p:extLst>
      <p:ext uri="{BB962C8B-B14F-4D97-AF65-F5344CB8AC3E}">
        <p14:creationId xmlns:p14="http://schemas.microsoft.com/office/powerpoint/2010/main" val="1318399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71480"/>
            <a:ext cx="8229600" cy="714380"/>
          </a:xfrm>
        </p:spPr>
        <p:txBody>
          <a:bodyPr>
            <a:normAutofit/>
          </a:bodyPr>
          <a:lstStyle/>
          <a:p>
            <a:r>
              <a:rPr lang="it-IT" sz="3600" b="1" dirty="0">
                <a:latin typeface="Comic Sans MS" pitchFamily="66" charset="0"/>
              </a:rPr>
              <a:t>              I semi oleosi</a:t>
            </a:r>
            <a:endParaRPr lang="it-IT" sz="3600" dirty="0"/>
          </a:p>
        </p:txBody>
      </p:sp>
      <p:sp>
        <p:nvSpPr>
          <p:cNvPr id="3" name="Segnaposto contenuto 2"/>
          <p:cNvSpPr>
            <a:spLocks noGrp="1"/>
          </p:cNvSpPr>
          <p:nvPr>
            <p:ph idx="1"/>
          </p:nvPr>
        </p:nvSpPr>
        <p:spPr>
          <a:xfrm>
            <a:off x="457200" y="1935480"/>
            <a:ext cx="8435280" cy="4389120"/>
          </a:xfrm>
        </p:spPr>
        <p:txBody>
          <a:bodyPr>
            <a:normAutofit fontScale="70000" lnSpcReduction="20000"/>
          </a:bodyPr>
          <a:lstStyle/>
          <a:p>
            <a:r>
              <a:rPr lang="it-IT" b="1" dirty="0">
                <a:latin typeface="Comic Sans MS" pitchFamily="66" charset="0"/>
              </a:rPr>
              <a:t>Semi di lino </a:t>
            </a:r>
            <a:r>
              <a:rPr lang="it-IT" dirty="0">
                <a:latin typeface="Comic Sans MS" pitchFamily="66" charset="0"/>
              </a:rPr>
              <a:t>Per la presenza di acidi grassi omega-3 e di fitoestrogeni esercitano attività antinfiammatoria.  Hanno attività di prevenzione del diabete, migliorando la sensibilità all’insulina, di riduzione della pressione arteriosa e antitumorali (prostata, mammella). </a:t>
            </a:r>
          </a:p>
          <a:p>
            <a:r>
              <a:rPr lang="it-IT" b="1" dirty="0">
                <a:latin typeface="Comic Sans MS" pitchFamily="66" charset="0"/>
              </a:rPr>
              <a:t>I semi di zucca </a:t>
            </a:r>
            <a:r>
              <a:rPr lang="it-IT" dirty="0">
                <a:latin typeface="Comic Sans MS" pitchFamily="66" charset="0"/>
              </a:rPr>
              <a:t>hanno azione antinfiammatoria utile nella patologia prostatica benigna. Sono i semi con la migliore attività alcalinizzante ed i più ricchi di carboidrati.</a:t>
            </a:r>
          </a:p>
          <a:p>
            <a:r>
              <a:rPr lang="it-IT" b="1" dirty="0">
                <a:latin typeface="Comic Sans MS" pitchFamily="66" charset="0"/>
              </a:rPr>
              <a:t>I</a:t>
            </a:r>
            <a:r>
              <a:rPr lang="it-IT" dirty="0">
                <a:latin typeface="Comic Sans MS" pitchFamily="66" charset="0"/>
              </a:rPr>
              <a:t> </a:t>
            </a:r>
            <a:r>
              <a:rPr lang="it-IT" b="1" dirty="0">
                <a:latin typeface="Comic Sans MS" pitchFamily="66" charset="0"/>
              </a:rPr>
              <a:t>semi di girasole </a:t>
            </a:r>
            <a:r>
              <a:rPr lang="it-IT" dirty="0">
                <a:latin typeface="Comic Sans MS" pitchFamily="66" charset="0"/>
              </a:rPr>
              <a:t>hanno un basso contenuto di grassi e un elevato contenuto di proteine e carboidrati. Sono ricchi di vitamina E, vitamine del gruppo B, acido folico con azione antianemica, magnesio, rame, selenio, triptofano (aminoacido precursore di serotonina e melatonina che migliorano il tono dell’umore ed il sonno). Hanno azione antiossidante, </a:t>
            </a:r>
            <a:r>
              <a:rPr lang="it-IT" dirty="0" err="1">
                <a:latin typeface="Comic Sans MS" pitchFamily="66" charset="0"/>
              </a:rPr>
              <a:t>anticolesterolemica</a:t>
            </a:r>
            <a:r>
              <a:rPr lang="it-IT" dirty="0">
                <a:latin typeface="Comic Sans MS" pitchFamily="66" charset="0"/>
              </a:rPr>
              <a:t>.</a:t>
            </a:r>
          </a:p>
          <a:p>
            <a:r>
              <a:rPr lang="it-IT" dirty="0">
                <a:latin typeface="Comic Sans MS" pitchFamily="66" charset="0"/>
              </a:rPr>
              <a:t>I </a:t>
            </a:r>
            <a:r>
              <a:rPr lang="it-IT" b="1" dirty="0">
                <a:latin typeface="Comic Sans MS" pitchFamily="66" charset="0"/>
              </a:rPr>
              <a:t>semi di </a:t>
            </a:r>
            <a:r>
              <a:rPr lang="it-IT" b="1" dirty="0" err="1">
                <a:latin typeface="Comic Sans MS" pitchFamily="66" charset="0"/>
              </a:rPr>
              <a:t>chia</a:t>
            </a:r>
            <a:r>
              <a:rPr lang="it-IT" b="1" dirty="0">
                <a:latin typeface="Comic Sans MS" pitchFamily="66" charset="0"/>
              </a:rPr>
              <a:t> </a:t>
            </a:r>
            <a:r>
              <a:rPr lang="it-IT" dirty="0">
                <a:latin typeface="Comic Sans MS" pitchFamily="66" charset="0"/>
              </a:rPr>
              <a:t>sono ricchi di proteine, acidi grassi omega-3, vitamine C, A, E, fibre, sali minerali (ferro, calcio, magnesio). Hanno azione antiossidante, ricostituente e antianemica.</a:t>
            </a:r>
          </a:p>
          <a:p>
            <a:pPr>
              <a:buNone/>
            </a:pPr>
            <a:endParaRPr lang="it-IT" dirty="0"/>
          </a:p>
          <a:p>
            <a:pPr>
              <a:buNone/>
            </a:pPr>
            <a:endParaRPr lang="it-IT" dirty="0"/>
          </a:p>
        </p:txBody>
      </p:sp>
      <p:pic>
        <p:nvPicPr>
          <p:cNvPr id="18434" name="Picture 2" descr="C:\Users\f.campolongo\Desktop\semi-oleosi-1.jpg"/>
          <p:cNvPicPr>
            <a:picLocks noChangeAspect="1" noChangeArrowheads="1"/>
          </p:cNvPicPr>
          <p:nvPr/>
        </p:nvPicPr>
        <p:blipFill>
          <a:blip r:embed="rId2" cstate="print"/>
          <a:srcRect/>
          <a:stretch>
            <a:fillRect/>
          </a:stretch>
        </p:blipFill>
        <p:spPr bwMode="auto">
          <a:xfrm>
            <a:off x="6643702" y="500042"/>
            <a:ext cx="2143140" cy="1190594"/>
          </a:xfrm>
          <a:prstGeom prst="rect">
            <a:avLst/>
          </a:prstGeom>
          <a:noFill/>
        </p:spPr>
      </p:pic>
    </p:spTree>
    <p:extLst>
      <p:ext uri="{BB962C8B-B14F-4D97-AF65-F5344CB8AC3E}">
        <p14:creationId xmlns:p14="http://schemas.microsoft.com/office/powerpoint/2010/main" val="4277862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864096"/>
          </a:xfrm>
        </p:spPr>
        <p:txBody>
          <a:bodyPr>
            <a:normAutofit/>
          </a:bodyPr>
          <a:lstStyle/>
          <a:p>
            <a:pPr algn="ctr"/>
            <a:r>
              <a:rPr lang="it-IT" sz="4000" b="1" dirty="0">
                <a:latin typeface="Comic Sans MS" pitchFamily="66" charset="0"/>
              </a:rPr>
              <a:t>Pesce azzurro</a:t>
            </a:r>
          </a:p>
        </p:txBody>
      </p:sp>
      <p:sp>
        <p:nvSpPr>
          <p:cNvPr id="3" name="Segnaposto contenuto 2"/>
          <p:cNvSpPr>
            <a:spLocks noGrp="1"/>
          </p:cNvSpPr>
          <p:nvPr>
            <p:ph idx="1"/>
          </p:nvPr>
        </p:nvSpPr>
        <p:spPr>
          <a:xfrm>
            <a:off x="251520" y="1556792"/>
            <a:ext cx="8640960" cy="4767808"/>
          </a:xfrm>
        </p:spPr>
        <p:txBody>
          <a:bodyPr>
            <a:normAutofit/>
          </a:bodyPr>
          <a:lstStyle/>
          <a:p>
            <a:r>
              <a:rPr lang="it-IT" sz="1600" dirty="0">
                <a:latin typeface="Comic Sans MS" pitchFamily="66" charset="0"/>
              </a:rPr>
              <a:t>È il componente della dieta mediterranea. </a:t>
            </a:r>
          </a:p>
          <a:p>
            <a:r>
              <a:rPr lang="it-IT" sz="1600" dirty="0">
                <a:latin typeface="Comic Sans MS" pitchFamily="66" charset="0"/>
              </a:rPr>
              <a:t>E’ rappresentato da: sgombro, sardina, acciuga (alice), aguglia, etc. Si tratta di pesci che hanno in comune il colore azzurro-argento del dorso e del ventre. </a:t>
            </a:r>
          </a:p>
          <a:p>
            <a:r>
              <a:rPr lang="it-IT" sz="1600" dirty="0">
                <a:latin typeface="Comic Sans MS" pitchFamily="66" charset="0"/>
              </a:rPr>
              <a:t>Ricco di acidi grassi omega-3 e proteine ad elevato valore biologico, vitamine A, D, PP e gruppo B e sali minerali (zinco, ferro, calcio ed anche potassio, iodio e fosforo). </a:t>
            </a:r>
          </a:p>
          <a:p>
            <a:r>
              <a:rPr lang="it-IT" sz="1600" dirty="0">
                <a:latin typeface="Comic Sans MS" pitchFamily="66" charset="0"/>
              </a:rPr>
              <a:t>Preferire quello di piccola taglia (non di allevamento) e quindi con minore contenuto di mercurio ed altri veleni, sono da preferire.</a:t>
            </a:r>
          </a:p>
          <a:p>
            <a:r>
              <a:rPr lang="it-IT" sz="1600" dirty="0">
                <a:latin typeface="Comic Sans MS" pitchFamily="66" charset="0"/>
              </a:rPr>
              <a:t>acidi grassi polinsaturi omega-3       </a:t>
            </a:r>
            <a:r>
              <a:rPr lang="it-IT" sz="1400" dirty="0">
                <a:latin typeface="Comic Sans MS" pitchFamily="66" charset="0"/>
              </a:rPr>
              <a:t>acido </a:t>
            </a:r>
            <a:r>
              <a:rPr lang="it-IT" sz="1400" dirty="0" err="1">
                <a:latin typeface="Comic Sans MS" pitchFamily="66" charset="0"/>
              </a:rPr>
              <a:t>docosaesaenoico</a:t>
            </a:r>
            <a:r>
              <a:rPr lang="it-IT" sz="1400" dirty="0">
                <a:latin typeface="Comic Sans MS" pitchFamily="66" charset="0"/>
              </a:rPr>
              <a:t> </a:t>
            </a:r>
            <a:r>
              <a:rPr lang="it-IT" sz="1200" dirty="0">
                <a:latin typeface="Comic Sans MS" pitchFamily="66" charset="0"/>
              </a:rPr>
              <a:t>(DHA)   acido </a:t>
            </a:r>
            <a:r>
              <a:rPr lang="it-IT" sz="1200" dirty="0" err="1">
                <a:latin typeface="Comic Sans MS" pitchFamily="66" charset="0"/>
              </a:rPr>
              <a:t>eicosapentaenoico</a:t>
            </a:r>
            <a:r>
              <a:rPr lang="it-IT" sz="1200" dirty="0">
                <a:latin typeface="Comic Sans MS" pitchFamily="66" charset="0"/>
              </a:rPr>
              <a:t> (EPA</a:t>
            </a:r>
            <a:r>
              <a:rPr lang="it-IT" sz="1050" dirty="0">
                <a:latin typeface="Comic Sans MS" pitchFamily="66" charset="0"/>
              </a:rPr>
              <a:t>)</a:t>
            </a:r>
          </a:p>
          <a:p>
            <a:pPr marL="0" indent="0">
              <a:buNone/>
            </a:pPr>
            <a:r>
              <a:rPr lang="it-IT" sz="1100" dirty="0">
                <a:latin typeface="Comic Sans MS" pitchFamily="66" charset="0"/>
              </a:rPr>
              <a:t>Non essendo sintetizzati dal nostro organismo devono essere assunti con l’alimentazione. </a:t>
            </a: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a:p>
            <a:endParaRPr lang="it-IT" sz="800" dirty="0">
              <a:latin typeface="Comic Sans MS" pitchFamily="66" charset="0"/>
            </a:endParaRPr>
          </a:p>
        </p:txBody>
      </p:sp>
      <p:sp>
        <p:nvSpPr>
          <p:cNvPr id="4" name="Rettangolo arrotondato 3"/>
          <p:cNvSpPr/>
          <p:nvPr/>
        </p:nvSpPr>
        <p:spPr>
          <a:xfrm>
            <a:off x="179512" y="4221088"/>
            <a:ext cx="5544616" cy="2517754"/>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Comic Sans MS" pitchFamily="66" charset="0"/>
              </a:rPr>
              <a:t>-Riducono il rischio di patologia cardiovascolare</a:t>
            </a:r>
          </a:p>
          <a:p>
            <a:r>
              <a:rPr lang="it-IT" sz="1600" dirty="0">
                <a:solidFill>
                  <a:schemeClr val="tx1"/>
                </a:solidFill>
                <a:latin typeface="Comic Sans MS" pitchFamily="66" charset="0"/>
              </a:rPr>
              <a:t>-Inibiscono il fibrinogeno plasmatico  e l’aggregazione piastrinica</a:t>
            </a:r>
          </a:p>
          <a:p>
            <a:r>
              <a:rPr lang="it-IT" sz="1600" dirty="0">
                <a:solidFill>
                  <a:schemeClr val="tx1"/>
                </a:solidFill>
                <a:latin typeface="Comic Sans MS" pitchFamily="66" charset="0"/>
              </a:rPr>
              <a:t>-Riducono il colesterolo LDL ed i trigliceridi </a:t>
            </a:r>
          </a:p>
          <a:p>
            <a:r>
              <a:rPr lang="it-IT" sz="1600" dirty="0">
                <a:solidFill>
                  <a:schemeClr val="tx1"/>
                </a:solidFill>
                <a:latin typeface="Comic Sans MS" pitchFamily="66" charset="0"/>
              </a:rPr>
              <a:t>-Migliorano la trasmissione dei segnali fra le cellule. </a:t>
            </a:r>
          </a:p>
          <a:p>
            <a:r>
              <a:rPr lang="it-IT" sz="1600" dirty="0">
                <a:solidFill>
                  <a:schemeClr val="tx1"/>
                </a:solidFill>
                <a:latin typeface="Comic Sans MS" pitchFamily="66" charset="0"/>
              </a:rPr>
              <a:t>-Esercitano azione antinfiammatoria per attenuazione dell’attivazione del segnale TLR4 e di conseguenza della infiammazione metabolica e della resistenza insulinica nei soggetti obesi </a:t>
            </a:r>
            <a:r>
              <a:rPr lang="it-IT" sz="800" dirty="0">
                <a:solidFill>
                  <a:schemeClr val="tx1"/>
                </a:solidFill>
                <a:latin typeface="Comic Sans MS" pitchFamily="66" charset="0"/>
              </a:rPr>
              <a:t>(</a:t>
            </a:r>
            <a:r>
              <a:rPr lang="it-IT" sz="800" i="1" dirty="0" err="1">
                <a:solidFill>
                  <a:schemeClr val="tx1"/>
                </a:solidFill>
                <a:latin typeface="Comic Sans MS" pitchFamily="66" charset="0"/>
              </a:rPr>
              <a:t>Rogero</a:t>
            </a:r>
            <a:r>
              <a:rPr lang="it-IT" sz="800" i="1" dirty="0">
                <a:solidFill>
                  <a:schemeClr val="tx1"/>
                </a:solidFill>
                <a:latin typeface="Comic Sans MS" pitchFamily="66" charset="0"/>
              </a:rPr>
              <a:t> e </a:t>
            </a:r>
            <a:r>
              <a:rPr lang="it-IT" sz="800" i="1" dirty="0" err="1">
                <a:solidFill>
                  <a:schemeClr val="tx1"/>
                </a:solidFill>
                <a:latin typeface="Comic Sans MS" pitchFamily="66" charset="0"/>
              </a:rPr>
              <a:t>Calder</a:t>
            </a:r>
            <a:r>
              <a:rPr lang="it-IT" sz="800" i="1" dirty="0">
                <a:solidFill>
                  <a:schemeClr val="tx1"/>
                </a:solidFill>
                <a:latin typeface="Comic Sans MS" pitchFamily="66" charset="0"/>
              </a:rPr>
              <a:t>, 2018</a:t>
            </a:r>
            <a:r>
              <a:rPr lang="it-IT" sz="800" dirty="0">
                <a:solidFill>
                  <a:schemeClr val="tx1"/>
                </a:solidFill>
                <a:latin typeface="Comic Sans MS" pitchFamily="66" charset="0"/>
              </a:rPr>
              <a:t>)</a:t>
            </a:r>
          </a:p>
          <a:p>
            <a:endParaRPr lang="it-IT" sz="1600" dirty="0">
              <a:solidFill>
                <a:schemeClr val="tx1"/>
              </a:solidFill>
              <a:latin typeface="Comic Sans MS" pitchFamily="66" charset="0"/>
            </a:endParaRPr>
          </a:p>
        </p:txBody>
      </p:sp>
      <p:sp>
        <p:nvSpPr>
          <p:cNvPr id="5" name="Rettangolo arrotondato 4"/>
          <p:cNvSpPr/>
          <p:nvPr/>
        </p:nvSpPr>
        <p:spPr>
          <a:xfrm>
            <a:off x="5868144" y="4437112"/>
            <a:ext cx="3168352" cy="208823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dirty="0">
                <a:solidFill>
                  <a:schemeClr val="tx1"/>
                </a:solidFill>
                <a:latin typeface="Comic Sans MS" pitchFamily="66" charset="0"/>
              </a:rPr>
              <a:t>inibisce l’enzima delta-5-desaturasi e così facendo blocca la trasformazione di omega-6 ad acido </a:t>
            </a:r>
            <a:r>
              <a:rPr lang="it-IT" sz="1200" dirty="0" err="1">
                <a:solidFill>
                  <a:schemeClr val="tx1"/>
                </a:solidFill>
                <a:latin typeface="Comic Sans MS" pitchFamily="66" charset="0"/>
              </a:rPr>
              <a:t>arachidonico</a:t>
            </a:r>
            <a:r>
              <a:rPr lang="it-IT" sz="1200" dirty="0">
                <a:solidFill>
                  <a:schemeClr val="tx1"/>
                </a:solidFill>
                <a:latin typeface="Comic Sans MS" pitchFamily="66" charset="0"/>
              </a:rPr>
              <a:t> e riduce la formazione di </a:t>
            </a:r>
            <a:r>
              <a:rPr lang="it-IT" sz="1200" dirty="0" err="1">
                <a:solidFill>
                  <a:schemeClr val="tx1"/>
                </a:solidFill>
                <a:latin typeface="Comic Sans MS" pitchFamily="66" charset="0"/>
              </a:rPr>
              <a:t>eicosanoidi</a:t>
            </a:r>
            <a:r>
              <a:rPr lang="it-IT" sz="1200" dirty="0">
                <a:solidFill>
                  <a:schemeClr val="tx1"/>
                </a:solidFill>
                <a:latin typeface="Comic Sans MS" pitchFamily="66" charset="0"/>
              </a:rPr>
              <a:t> nocivi ed in particolare di prostaglandine infiammatorie PGE2</a:t>
            </a:r>
            <a:r>
              <a:rPr lang="it-IT" sz="800" dirty="0">
                <a:latin typeface="Comic Sans MS" pitchFamily="66" charset="0"/>
              </a:rPr>
              <a:t>. </a:t>
            </a:r>
          </a:p>
        </p:txBody>
      </p:sp>
      <p:sp>
        <p:nvSpPr>
          <p:cNvPr id="6" name="Freccia a destra 5"/>
          <p:cNvSpPr/>
          <p:nvPr/>
        </p:nvSpPr>
        <p:spPr>
          <a:xfrm>
            <a:off x="3620604" y="3573017"/>
            <a:ext cx="303324" cy="516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in giù 6"/>
          <p:cNvSpPr/>
          <p:nvPr/>
        </p:nvSpPr>
        <p:spPr>
          <a:xfrm>
            <a:off x="7740352" y="3789040"/>
            <a:ext cx="648072"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232" y="620688"/>
            <a:ext cx="2016224" cy="1064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2724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76672"/>
            <a:ext cx="8229600" cy="864096"/>
          </a:xfrm>
        </p:spPr>
        <p:txBody>
          <a:bodyPr>
            <a:normAutofit/>
          </a:bodyPr>
          <a:lstStyle/>
          <a:p>
            <a:pPr algn="ctr"/>
            <a:r>
              <a:rPr lang="it-IT" sz="4000" b="1" dirty="0">
                <a:latin typeface="Comic Sans MS" pitchFamily="66" charset="0"/>
              </a:rPr>
              <a:t>Erbe aromatiche</a:t>
            </a:r>
          </a:p>
        </p:txBody>
      </p:sp>
      <p:sp>
        <p:nvSpPr>
          <p:cNvPr id="3" name="Segnaposto contenuto 2"/>
          <p:cNvSpPr>
            <a:spLocks noGrp="1"/>
          </p:cNvSpPr>
          <p:nvPr>
            <p:ph idx="1"/>
          </p:nvPr>
        </p:nvSpPr>
        <p:spPr>
          <a:xfrm>
            <a:off x="107504" y="1935480"/>
            <a:ext cx="8856984" cy="4389120"/>
          </a:xfrm>
        </p:spPr>
        <p:txBody>
          <a:bodyPr>
            <a:normAutofit/>
          </a:bodyPr>
          <a:lstStyle/>
          <a:p>
            <a:r>
              <a:rPr lang="it-IT" sz="1800" dirty="0">
                <a:solidFill>
                  <a:srgbClr val="C00000"/>
                </a:solidFill>
                <a:latin typeface="Comic Sans MS" pitchFamily="66" charset="0"/>
              </a:rPr>
              <a:t>Le più conosciute sono: alloro, aneto, basilico, maggiorana, origano, prezzemolo, rosmarino, rucola, salvia, timo</a:t>
            </a:r>
            <a:r>
              <a:rPr lang="it-IT" sz="1800" dirty="0">
                <a:latin typeface="Comic Sans MS" pitchFamily="66" charset="0"/>
              </a:rPr>
              <a:t>. Sono componenti della dieta mediterranea.</a:t>
            </a:r>
          </a:p>
          <a:p>
            <a:r>
              <a:rPr lang="it-IT" sz="1800" dirty="0">
                <a:latin typeface="Comic Sans MS" pitchFamily="66" charset="0"/>
              </a:rPr>
              <a:t>Attività antinfiammatoria e antiossidante. </a:t>
            </a:r>
          </a:p>
          <a:p>
            <a:r>
              <a:rPr lang="it-IT" sz="1800" dirty="0">
                <a:latin typeface="Comic Sans MS" pitchFamily="66" charset="0"/>
              </a:rPr>
              <a:t>Il prezzemolo, la rucola, l’ origano sono ricchi di </a:t>
            </a:r>
            <a:r>
              <a:rPr lang="it-IT" sz="1800" dirty="0" err="1">
                <a:latin typeface="Comic Sans MS" pitchFamily="66" charset="0"/>
              </a:rPr>
              <a:t>vit</a:t>
            </a:r>
            <a:r>
              <a:rPr lang="it-IT" sz="1800" dirty="0">
                <a:latin typeface="Comic Sans MS" pitchFamily="66" charset="0"/>
              </a:rPr>
              <a:t>. C. </a:t>
            </a:r>
          </a:p>
          <a:p>
            <a:r>
              <a:rPr lang="it-IT" sz="1800" dirty="0">
                <a:latin typeface="Comic Sans MS" pitchFamily="66" charset="0"/>
              </a:rPr>
              <a:t>Basilico e maggiorana apportano una buona quantità di calcio </a:t>
            </a:r>
          </a:p>
          <a:p>
            <a:r>
              <a:rPr lang="it-IT" sz="1800" dirty="0">
                <a:latin typeface="Comic Sans MS" pitchFamily="66" charset="0"/>
              </a:rPr>
              <a:t>Il timo secco apporta una buona dose di ferro.</a:t>
            </a:r>
          </a:p>
          <a:p>
            <a:pPr marL="0" indent="0">
              <a:buNone/>
            </a:pPr>
            <a:endParaRPr lang="it-IT" sz="1600" dirty="0">
              <a:latin typeface="Comic Sans MS" pitchFamily="66" charset="0"/>
            </a:endParaRPr>
          </a:p>
          <a:p>
            <a:pPr marL="0" indent="0">
              <a:buNone/>
            </a:pPr>
            <a:r>
              <a:rPr lang="it-IT" sz="1600" dirty="0">
                <a:latin typeface="Comic Sans MS" pitchFamily="66" charset="0"/>
              </a:rPr>
              <a:t>La </a:t>
            </a:r>
            <a:r>
              <a:rPr lang="it-IT" sz="1600" b="1" dirty="0">
                <a:latin typeface="Comic Sans MS" pitchFamily="66" charset="0"/>
              </a:rPr>
              <a:t>miscela di Oh et al. </a:t>
            </a:r>
            <a:r>
              <a:rPr lang="it-IT" sz="1600" dirty="0">
                <a:latin typeface="Comic Sans MS" pitchFamily="66" charset="0"/>
              </a:rPr>
              <a:t>(2020) è costituita dall’ estratto secco di 7 spezie (</a:t>
            </a:r>
            <a:r>
              <a:rPr lang="it-IT" sz="1600" b="1" i="1" dirty="0">
                <a:latin typeface="Comic Sans MS" pitchFamily="66" charset="0"/>
              </a:rPr>
              <a:t>cannella, capsico, coriandolo, cumino, Curcuma longa, pepe nero, zenzero</a:t>
            </a:r>
            <a:r>
              <a:rPr lang="it-IT" sz="1600" dirty="0">
                <a:latin typeface="Comic Sans MS" pitchFamily="66" charset="0"/>
              </a:rPr>
              <a:t>) e 6 piante aromatiche (</a:t>
            </a:r>
            <a:r>
              <a:rPr lang="it-IT" sz="1600" b="1" i="1" dirty="0">
                <a:latin typeface="Comic Sans MS" pitchFamily="66" charset="0"/>
              </a:rPr>
              <a:t>alloro, basilico, origano, rosmarino, timo, prezzemolo</a:t>
            </a:r>
            <a:r>
              <a:rPr lang="it-IT" sz="1600" dirty="0">
                <a:latin typeface="Comic Sans MS" pitchFamily="66" charset="0"/>
              </a:rPr>
              <a:t>). </a:t>
            </a:r>
          </a:p>
          <a:p>
            <a:pPr marL="0" indent="0">
              <a:buNone/>
            </a:pPr>
            <a:r>
              <a:rPr lang="it-IT" sz="1600" dirty="0">
                <a:latin typeface="Comic Sans MS" pitchFamily="66" charset="0"/>
              </a:rPr>
              <a:t>La miscela è stata utilizzata alla dose di 6 g due volte al giorno ai pasti principali al posto del sale. I risultati ottenuti hanno dimostrato la riduzione della secrezione post-prandiale di citochine infiammatorie nei soggetti trattati </a:t>
            </a:r>
            <a:r>
              <a:rPr lang="it-IT" sz="1100" dirty="0">
                <a:latin typeface="Comic Sans MS" pitchFamily="66" charset="0"/>
              </a:rPr>
              <a:t>(</a:t>
            </a:r>
            <a:r>
              <a:rPr lang="it-IT" sz="1100" i="1" dirty="0">
                <a:latin typeface="Comic Sans MS" pitchFamily="66" charset="0"/>
              </a:rPr>
              <a:t>Oh Ester S. et al. </a:t>
            </a:r>
            <a:r>
              <a:rPr lang="it-IT" sz="1100" i="1" dirty="0" err="1">
                <a:latin typeface="Comic Sans MS" pitchFamily="66" charset="0"/>
              </a:rPr>
              <a:t>Nutr</a:t>
            </a:r>
            <a:r>
              <a:rPr lang="it-IT" sz="1100" i="1" dirty="0">
                <a:latin typeface="Comic Sans MS" pitchFamily="66" charset="0"/>
              </a:rPr>
              <a:t> </a:t>
            </a:r>
            <a:r>
              <a:rPr lang="it-IT" sz="1100" i="1" dirty="0" err="1">
                <a:latin typeface="Comic Sans MS" pitchFamily="66" charset="0"/>
              </a:rPr>
              <a:t>Imm</a:t>
            </a:r>
            <a:r>
              <a:rPr lang="it-IT" sz="1100" i="1" dirty="0">
                <a:latin typeface="Comic Sans MS" pitchFamily="66" charset="0"/>
              </a:rPr>
              <a:t>., 2020</a:t>
            </a:r>
            <a:r>
              <a:rPr lang="it-IT" sz="1100" dirty="0">
                <a:latin typeface="Comic Sans MS" pitchFamily="66" charset="0"/>
              </a:rPr>
              <a:t>).</a:t>
            </a:r>
            <a:endParaRPr lang="it-IT" sz="1800" dirty="0"/>
          </a:p>
          <a:p>
            <a:pPr>
              <a:buNone/>
            </a:pPr>
            <a:endParaRPr lang="it-IT" sz="1800" dirty="0"/>
          </a:p>
          <a:p>
            <a:pPr>
              <a:buNone/>
            </a:pPr>
            <a:endParaRPr lang="it-IT" sz="1800" dirty="0"/>
          </a:p>
          <a:p>
            <a:pPr>
              <a:buNone/>
            </a:pPr>
            <a:endParaRPr lang="it-IT" sz="1800" dirty="0">
              <a:latin typeface="Comic Sans MS" pitchFamily="66" charset="0"/>
            </a:endParaRPr>
          </a:p>
        </p:txBody>
      </p:sp>
      <p:sp>
        <p:nvSpPr>
          <p:cNvPr id="16386" name="AutoShape 2" descr="Benefici delle erbe aromatiche - II parte - Chef magaz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6388" name="AutoShape 4" descr="Benefici delle erbe aromatiche - II parte - Chef magaz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6" name="Picture 2" descr="C:\Users\f.campolongo\AppData\Local\Packages\Microsoft.Windows.Photos_8wekyb3d8bbwe\TempState\ShareServiceTempFolder\adobestock_51331193.jpeg"/>
          <p:cNvPicPr>
            <a:picLocks noChangeAspect="1" noChangeArrowheads="1"/>
          </p:cNvPicPr>
          <p:nvPr/>
        </p:nvPicPr>
        <p:blipFill>
          <a:blip r:embed="rId2" cstate="print"/>
          <a:srcRect/>
          <a:stretch>
            <a:fillRect/>
          </a:stretch>
        </p:blipFill>
        <p:spPr bwMode="auto">
          <a:xfrm>
            <a:off x="6786578" y="642918"/>
            <a:ext cx="1568445" cy="895312"/>
          </a:xfrm>
          <a:prstGeom prst="rect">
            <a:avLst/>
          </a:prstGeom>
          <a:noFill/>
        </p:spPr>
      </p:pic>
    </p:spTree>
    <p:extLst>
      <p:ext uri="{BB962C8B-B14F-4D97-AF65-F5344CB8AC3E}">
        <p14:creationId xmlns:p14="http://schemas.microsoft.com/office/powerpoint/2010/main" val="546458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636680"/>
          </a:xfrm>
        </p:spPr>
        <p:txBody>
          <a:bodyPr>
            <a:noAutofit/>
          </a:bodyPr>
          <a:lstStyle/>
          <a:p>
            <a:pPr algn="ctr"/>
            <a:r>
              <a:rPr lang="it-IT" sz="4000" b="1" dirty="0"/>
              <a:t>Spezie</a:t>
            </a:r>
          </a:p>
        </p:txBody>
      </p:sp>
      <p:sp>
        <p:nvSpPr>
          <p:cNvPr id="3" name="Segnaposto contenuto 2"/>
          <p:cNvSpPr>
            <a:spLocks noGrp="1"/>
          </p:cNvSpPr>
          <p:nvPr>
            <p:ph idx="1"/>
          </p:nvPr>
        </p:nvSpPr>
        <p:spPr>
          <a:xfrm>
            <a:off x="179512" y="1935480"/>
            <a:ext cx="8784976" cy="4389120"/>
          </a:xfrm>
        </p:spPr>
        <p:txBody>
          <a:bodyPr>
            <a:normAutofit/>
          </a:bodyPr>
          <a:lstStyle/>
          <a:p>
            <a:r>
              <a:rPr lang="it-IT" sz="2000" dirty="0">
                <a:solidFill>
                  <a:srgbClr val="C00000"/>
                </a:solidFill>
                <a:latin typeface="Comic Sans MS" pitchFamily="66" charset="0"/>
              </a:rPr>
              <a:t>Curcuma longa, cannella, cardamomo, chiodi di garofano, coriandolo, cumino, finocchio (semi), foglie di curry, zenzero (Ginger), pepe nero, pimento, peperoncino, senape e zafferano </a:t>
            </a:r>
          </a:p>
          <a:p>
            <a:r>
              <a:rPr lang="it-IT" sz="2000" dirty="0">
                <a:latin typeface="Comic Sans MS" pitchFamily="66" charset="0"/>
              </a:rPr>
              <a:t>Hanno attività antinfiammatoria e antiossidante. </a:t>
            </a:r>
          </a:p>
          <a:p>
            <a:r>
              <a:rPr lang="it-IT" sz="2000" dirty="0">
                <a:latin typeface="Comic Sans MS" pitchFamily="66" charset="0"/>
              </a:rPr>
              <a:t>La Curcuma longa, ricca di </a:t>
            </a:r>
            <a:r>
              <a:rPr lang="it-IT" sz="2000" dirty="0" err="1">
                <a:latin typeface="Comic Sans MS" pitchFamily="66" charset="0"/>
              </a:rPr>
              <a:t>curcuminoidi</a:t>
            </a:r>
            <a:r>
              <a:rPr lang="it-IT" sz="2000" dirty="0">
                <a:latin typeface="Comic Sans MS" pitchFamily="66" charset="0"/>
              </a:rPr>
              <a:t>, esercita attività antinfiammatoria attraverso la modulazione del fattore di trascrizione NF-</a:t>
            </a:r>
            <a:r>
              <a:rPr lang="it-IT" sz="2000" dirty="0" err="1">
                <a:latin typeface="Comic Sans MS" pitchFamily="66" charset="0"/>
              </a:rPr>
              <a:t>kB</a:t>
            </a:r>
            <a:r>
              <a:rPr lang="it-IT" sz="2000" dirty="0">
                <a:latin typeface="Comic Sans MS" pitchFamily="66" charset="0"/>
              </a:rPr>
              <a:t>, l’inibizione di citochine infiammatorie (IL-1, Il-6, TNF-alfa), l’ inibizione delle </a:t>
            </a:r>
            <a:r>
              <a:rPr lang="it-IT" sz="2000" dirty="0" err="1">
                <a:latin typeface="Comic Sans MS" pitchFamily="66" charset="0"/>
              </a:rPr>
              <a:t>ciclossigenasi</a:t>
            </a:r>
            <a:r>
              <a:rPr lang="it-IT" sz="2000" dirty="0">
                <a:latin typeface="Comic Sans MS" pitchFamily="66" charset="0"/>
              </a:rPr>
              <a:t> COX-2 e attività antiossidante per attivazione del fattore di trascrizione Nrf2. </a:t>
            </a:r>
            <a:r>
              <a:rPr lang="it-IT" sz="2000" dirty="0" err="1">
                <a:latin typeface="Comic Sans MS" pitchFamily="66" charset="0"/>
              </a:rPr>
              <a:t>Curcumin</a:t>
            </a:r>
            <a:r>
              <a:rPr lang="it-IT" sz="2000" dirty="0">
                <a:latin typeface="Comic Sans MS" pitchFamily="66" charset="0"/>
              </a:rPr>
              <a:t> ed i suoi metaboliti sono in grado di influenzare positivamente il </a:t>
            </a:r>
            <a:r>
              <a:rPr lang="it-IT" sz="2000" dirty="0" err="1">
                <a:latin typeface="Comic Sans MS" pitchFamily="66" charset="0"/>
              </a:rPr>
              <a:t>microbiota</a:t>
            </a:r>
            <a:r>
              <a:rPr lang="it-IT" sz="2000" dirty="0">
                <a:latin typeface="Comic Sans MS" pitchFamily="66" charset="0"/>
              </a:rPr>
              <a:t> favorendo l’assorbimento e l’attività del composto </a:t>
            </a:r>
            <a:r>
              <a:rPr lang="it-IT" sz="1000" dirty="0">
                <a:latin typeface="Comic Sans MS" pitchFamily="66" charset="0"/>
              </a:rPr>
              <a:t>(</a:t>
            </a:r>
            <a:r>
              <a:rPr lang="it-IT" sz="1000" i="1" dirty="0" err="1">
                <a:latin typeface="Comic Sans MS" pitchFamily="66" charset="0"/>
              </a:rPr>
              <a:t>Scazzocchio</a:t>
            </a:r>
            <a:r>
              <a:rPr lang="it-IT" sz="1000" i="1" dirty="0">
                <a:latin typeface="Comic Sans MS" pitchFamily="66" charset="0"/>
              </a:rPr>
              <a:t> et al., 2020</a:t>
            </a:r>
            <a:r>
              <a:rPr lang="it-IT" sz="1000" dirty="0">
                <a:latin typeface="Comic Sans MS" pitchFamily="66" charset="0"/>
              </a:rPr>
              <a:t>).</a:t>
            </a:r>
          </a:p>
        </p:txBody>
      </p:sp>
      <p:pic>
        <p:nvPicPr>
          <p:cNvPr id="4" name="Picture 6" descr="Le spezie in cucina - Diversamentelatte"/>
          <p:cNvPicPr>
            <a:picLocks noChangeAspect="1" noChangeArrowheads="1"/>
          </p:cNvPicPr>
          <p:nvPr/>
        </p:nvPicPr>
        <p:blipFill>
          <a:blip r:embed="rId2" cstate="print"/>
          <a:srcRect/>
          <a:stretch>
            <a:fillRect/>
          </a:stretch>
        </p:blipFill>
        <p:spPr bwMode="auto">
          <a:xfrm>
            <a:off x="6000760" y="428604"/>
            <a:ext cx="1785950" cy="1170806"/>
          </a:xfrm>
          <a:prstGeom prst="rect">
            <a:avLst/>
          </a:prstGeom>
          <a:noFill/>
        </p:spPr>
      </p:pic>
    </p:spTree>
    <p:extLst>
      <p:ext uri="{BB962C8B-B14F-4D97-AF65-F5344CB8AC3E}">
        <p14:creationId xmlns:p14="http://schemas.microsoft.com/office/powerpoint/2010/main" val="31097309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00042"/>
            <a:ext cx="8229600" cy="857256"/>
          </a:xfrm>
        </p:spPr>
        <p:txBody>
          <a:bodyPr>
            <a:normAutofit/>
          </a:bodyPr>
          <a:lstStyle/>
          <a:p>
            <a:r>
              <a:rPr lang="it-IT" sz="4000" b="1" dirty="0"/>
              <a:t>Spezie: le 7 proprietà della curcuma</a:t>
            </a:r>
            <a:endParaRPr lang="it-IT" sz="4000" dirty="0"/>
          </a:p>
        </p:txBody>
      </p:sp>
      <p:sp>
        <p:nvSpPr>
          <p:cNvPr id="3" name="Segnaposto contenuto 2"/>
          <p:cNvSpPr>
            <a:spLocks noGrp="1"/>
          </p:cNvSpPr>
          <p:nvPr>
            <p:ph idx="1"/>
          </p:nvPr>
        </p:nvSpPr>
        <p:spPr>
          <a:xfrm>
            <a:off x="179512" y="1643050"/>
            <a:ext cx="8784976" cy="4681550"/>
          </a:xfrm>
        </p:spPr>
        <p:txBody>
          <a:bodyPr>
            <a:normAutofit/>
          </a:bodyPr>
          <a:lstStyle/>
          <a:p>
            <a:pPr marL="0" indent="0" fontAlgn="base">
              <a:buNone/>
            </a:pPr>
            <a:r>
              <a:rPr lang="it-IT" sz="1600" b="1" dirty="0">
                <a:solidFill>
                  <a:srgbClr val="C00000"/>
                </a:solidFill>
                <a:latin typeface="Comic Sans MS" pitchFamily="66" charset="0"/>
              </a:rPr>
              <a:t>Curcumina</a:t>
            </a:r>
            <a:r>
              <a:rPr lang="it-IT" sz="1600" dirty="0">
                <a:solidFill>
                  <a:srgbClr val="C00000"/>
                </a:solidFill>
                <a:latin typeface="Comic Sans MS" pitchFamily="66" charset="0"/>
              </a:rPr>
              <a:t>: </a:t>
            </a:r>
            <a:r>
              <a:rPr lang="it-IT" sz="1600" dirty="0">
                <a:latin typeface="Comic Sans MS" pitchFamily="66" charset="0"/>
              </a:rPr>
              <a:t>principio attivo che dà il tipico colore giallo ocra al rizoma (fusto sotterraneo) e dal quale dipendono tutte le qualità benefiche della spezia.</a:t>
            </a:r>
            <a:r>
              <a:rPr lang="it-IT" sz="1600" b="1" dirty="0">
                <a:latin typeface="Comic Sans MS" pitchFamily="66" charset="0"/>
              </a:rPr>
              <a:t> </a:t>
            </a:r>
            <a:r>
              <a:rPr lang="it-IT" sz="1600" dirty="0">
                <a:latin typeface="Comic Sans MS" pitchFamily="66" charset="0"/>
              </a:rPr>
              <a:t>Assumerne ogni giorno dai 3 ai 5 grammi</a:t>
            </a:r>
            <a:r>
              <a:rPr lang="it-IT" sz="1600" b="1" dirty="0">
                <a:latin typeface="Comic Sans MS" pitchFamily="66" charset="0"/>
              </a:rPr>
              <a:t> </a:t>
            </a:r>
            <a:r>
              <a:rPr lang="it-IT" sz="1600" dirty="0">
                <a:latin typeface="Comic Sans MS" pitchFamily="66" charset="0"/>
              </a:rPr>
              <a:t>(circa un cucchiaio o poco meno in polvere) ha numerosi effetti benefici.</a:t>
            </a:r>
          </a:p>
          <a:p>
            <a:pPr marL="0" indent="0" fontAlgn="base">
              <a:buNone/>
            </a:pPr>
            <a:r>
              <a:rPr lang="it-IT" sz="1400" b="1" i="1" dirty="0">
                <a:solidFill>
                  <a:schemeClr val="accent4">
                    <a:lumMod val="75000"/>
                  </a:schemeClr>
                </a:solidFill>
                <a:latin typeface="Comic Sans MS" pitchFamily="66" charset="0"/>
              </a:rPr>
              <a:t>Proprietà:</a:t>
            </a:r>
          </a:p>
          <a:p>
            <a:pPr fontAlgn="base"/>
            <a:r>
              <a:rPr lang="it-IT" sz="1400" b="1" dirty="0">
                <a:solidFill>
                  <a:srgbClr val="C00000"/>
                </a:solidFill>
                <a:latin typeface="Comic Sans MS" pitchFamily="66" charset="0"/>
              </a:rPr>
              <a:t>Antiossidanti</a:t>
            </a:r>
            <a:r>
              <a:rPr lang="it-IT" sz="1400" dirty="0">
                <a:latin typeface="Comic Sans MS" pitchFamily="66" charset="0"/>
              </a:rPr>
              <a:t>: perché aiuta a proteggere la pelle dai radicali liberi responsabili dell’invecchiamento;</a:t>
            </a:r>
          </a:p>
          <a:p>
            <a:pPr fontAlgn="base"/>
            <a:r>
              <a:rPr lang="it-IT" sz="1400" b="1" dirty="0">
                <a:solidFill>
                  <a:srgbClr val="C00000"/>
                </a:solidFill>
                <a:latin typeface="Comic Sans MS" pitchFamily="66" charset="0"/>
              </a:rPr>
              <a:t>Antinfiammatorie e antidolorifiche</a:t>
            </a:r>
            <a:r>
              <a:rPr lang="it-IT" sz="1400" dirty="0">
                <a:latin typeface="Comic Sans MS" pitchFamily="66" charset="0"/>
              </a:rPr>
              <a:t>: la spezia ha un effetto antiflogistico su tessuti e cartilagini affetti da dolori muscolo-scheletrici e aiuta contro patologie infiammatorie croniche come l’artrite reumatoide;</a:t>
            </a:r>
          </a:p>
          <a:p>
            <a:pPr fontAlgn="base"/>
            <a:r>
              <a:rPr lang="it-IT" sz="1400" b="1" dirty="0">
                <a:solidFill>
                  <a:srgbClr val="C00000"/>
                </a:solidFill>
                <a:latin typeface="Comic Sans MS" pitchFamily="66" charset="0"/>
              </a:rPr>
              <a:t>Immunologiche</a:t>
            </a:r>
            <a:r>
              <a:rPr lang="it-IT" sz="1400" dirty="0">
                <a:latin typeface="Comic Sans MS" pitchFamily="66" charset="0"/>
              </a:rPr>
              <a:t>: aumenta il sistema di difesa e grazie alla sua attività immunostimolante aiuta a combattere infezioni virali e batteriche;</a:t>
            </a:r>
          </a:p>
          <a:p>
            <a:pPr fontAlgn="base"/>
            <a:r>
              <a:rPr lang="it-IT" sz="1400" b="1" dirty="0">
                <a:solidFill>
                  <a:srgbClr val="C00000"/>
                </a:solidFill>
                <a:latin typeface="Comic Sans MS" pitchFamily="66" charset="0"/>
              </a:rPr>
              <a:t>Depurative</a:t>
            </a:r>
            <a:r>
              <a:rPr lang="it-IT" sz="1400" dirty="0">
                <a:latin typeface="Comic Sans MS" pitchFamily="66" charset="0"/>
              </a:rPr>
              <a:t>: purifica l'organismo dalle tossine garantendo il buon funzionamento della cellula epatica e dell’intestino;</a:t>
            </a:r>
          </a:p>
          <a:p>
            <a:pPr fontAlgn="base"/>
            <a:r>
              <a:rPr lang="it-IT" sz="1400" b="1" dirty="0">
                <a:solidFill>
                  <a:srgbClr val="C00000"/>
                </a:solidFill>
                <a:latin typeface="Comic Sans MS" pitchFamily="66" charset="0"/>
              </a:rPr>
              <a:t>Antitumorali</a:t>
            </a:r>
            <a:r>
              <a:rPr lang="it-IT" sz="1400" dirty="0">
                <a:latin typeface="Comic Sans MS" pitchFamily="66" charset="0"/>
              </a:rPr>
              <a:t>: la curcumina sarebbe capace di inibire e di fatto bloccare le funzioni di alcune cellule tumorali, danneggiandone la proliferazione;</a:t>
            </a:r>
          </a:p>
          <a:p>
            <a:pPr fontAlgn="base"/>
            <a:r>
              <a:rPr lang="it-IT" sz="1400" b="1" dirty="0">
                <a:solidFill>
                  <a:srgbClr val="C00000"/>
                </a:solidFill>
                <a:latin typeface="Comic Sans MS" pitchFamily="66" charset="0"/>
              </a:rPr>
              <a:t>Digestive</a:t>
            </a:r>
            <a:r>
              <a:rPr lang="it-IT" sz="1400" dirty="0">
                <a:latin typeface="Comic Sans MS" pitchFamily="66" charset="0"/>
              </a:rPr>
              <a:t>: utile contro difficoltà digestive, protegge le pareti dello stomaco.</a:t>
            </a:r>
          </a:p>
          <a:p>
            <a:pPr fontAlgn="base"/>
            <a:r>
              <a:rPr lang="it-IT" sz="1400" b="1" dirty="0">
                <a:solidFill>
                  <a:srgbClr val="C00000"/>
                </a:solidFill>
                <a:latin typeface="Comic Sans MS" pitchFamily="66" charset="0"/>
              </a:rPr>
              <a:t>Cardioprotettiva: </a:t>
            </a:r>
            <a:r>
              <a:rPr lang="it-IT" sz="1400" dirty="0">
                <a:latin typeface="Comic Sans MS" pitchFamily="66" charset="0"/>
              </a:rPr>
              <a:t>un’assunzione costante favorisce la fluidificazione del sangue e la circolazione, rafforzando il rivestimento dei vasi sanguigni. Migliora il metabolismo lipidico</a:t>
            </a:r>
          </a:p>
          <a:p>
            <a:pPr fontAlgn="base"/>
            <a:endParaRPr lang="it-IT" sz="1100" dirty="0">
              <a:latin typeface="Comic Sans MS" pitchFamily="66" charset="0"/>
            </a:endParaRPr>
          </a:p>
        </p:txBody>
      </p:sp>
      <p:pic>
        <p:nvPicPr>
          <p:cNvPr id="4" name="Picture 8" descr="C:\Users\f.campolongo\AppData\Local\Packages\Microsoft.Windows.Photos_8wekyb3d8bbwe\TempState\ShareServiceTempFolder\images (1).jpeg"/>
          <p:cNvPicPr>
            <a:picLocks noChangeAspect="1" noChangeArrowheads="1"/>
          </p:cNvPicPr>
          <p:nvPr/>
        </p:nvPicPr>
        <p:blipFill>
          <a:blip r:embed="rId2"/>
          <a:srcRect/>
          <a:stretch>
            <a:fillRect/>
          </a:stretch>
        </p:blipFill>
        <p:spPr bwMode="auto">
          <a:xfrm>
            <a:off x="7000892" y="5643578"/>
            <a:ext cx="1500198" cy="909032"/>
          </a:xfrm>
          <a:prstGeom prst="rect">
            <a:avLst/>
          </a:prstGeom>
          <a:noFill/>
        </p:spPr>
      </p:pic>
    </p:spTree>
    <p:extLst>
      <p:ext uri="{BB962C8B-B14F-4D97-AF65-F5344CB8AC3E}">
        <p14:creationId xmlns:p14="http://schemas.microsoft.com/office/powerpoint/2010/main" val="964610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796086"/>
          </a:xfrm>
        </p:spPr>
        <p:txBody>
          <a:bodyPr>
            <a:normAutofit fontScale="90000"/>
          </a:bodyPr>
          <a:lstStyle/>
          <a:p>
            <a:pPr algn="ctr"/>
            <a:r>
              <a:rPr lang="it-IT" b="1" dirty="0">
                <a:latin typeface="Comic Sans MS" pitchFamily="66" charset="0"/>
              </a:rPr>
              <a:t>Il cioccolato </a:t>
            </a:r>
          </a:p>
        </p:txBody>
      </p:sp>
      <p:sp>
        <p:nvSpPr>
          <p:cNvPr id="3" name="Segnaposto contenuto 2"/>
          <p:cNvSpPr>
            <a:spLocks noGrp="1"/>
          </p:cNvSpPr>
          <p:nvPr>
            <p:ph idx="1"/>
          </p:nvPr>
        </p:nvSpPr>
        <p:spPr>
          <a:xfrm>
            <a:off x="142844" y="1714488"/>
            <a:ext cx="8858312" cy="4610112"/>
          </a:xfrm>
        </p:spPr>
        <p:txBody>
          <a:bodyPr>
            <a:normAutofit fontScale="55000" lnSpcReduction="20000"/>
          </a:bodyPr>
          <a:lstStyle/>
          <a:p>
            <a:r>
              <a:rPr lang="it-IT" dirty="0">
                <a:latin typeface="Comic Sans MS" pitchFamily="66" charset="0"/>
              </a:rPr>
              <a:t>E’ ricco di vari componenti: grassi, steroli, vitamine (in prevalenza vit. B), fibre, minerali fra cui il magnesio, teofillina, teobromina, caffeina, peptidi, polifenoli (</a:t>
            </a:r>
            <a:r>
              <a:rPr lang="it-IT" dirty="0" err="1">
                <a:latin typeface="Comic Sans MS" pitchFamily="66" charset="0"/>
              </a:rPr>
              <a:t>flavanoli</a:t>
            </a:r>
            <a:r>
              <a:rPr lang="it-IT" dirty="0">
                <a:latin typeface="Comic Sans MS" pitchFamily="66" charset="0"/>
              </a:rPr>
              <a:t>) ed una quota di </a:t>
            </a:r>
            <a:r>
              <a:rPr lang="it-IT" dirty="0" err="1">
                <a:latin typeface="Comic Sans MS" pitchFamily="66" charset="0"/>
              </a:rPr>
              <a:t>proantocianidine</a:t>
            </a:r>
            <a:r>
              <a:rPr lang="it-IT" dirty="0">
                <a:latin typeface="Comic Sans MS" pitchFamily="66" charset="0"/>
              </a:rPr>
              <a:t>. </a:t>
            </a:r>
          </a:p>
          <a:p>
            <a:r>
              <a:rPr lang="it-IT" dirty="0">
                <a:latin typeface="Comic Sans MS" pitchFamily="66" charset="0"/>
              </a:rPr>
              <a:t>La </a:t>
            </a:r>
            <a:r>
              <a:rPr lang="it-IT" dirty="0">
                <a:solidFill>
                  <a:srgbClr val="C00000"/>
                </a:solidFill>
                <a:latin typeface="Comic Sans MS" pitchFamily="66" charset="0"/>
              </a:rPr>
              <a:t>teobromina</a:t>
            </a:r>
            <a:r>
              <a:rPr lang="it-IT" dirty="0">
                <a:latin typeface="Comic Sans MS" pitchFamily="66" charset="0"/>
              </a:rPr>
              <a:t> stimola la secrezione di serotonina</a:t>
            </a:r>
          </a:p>
          <a:p>
            <a:r>
              <a:rPr lang="it-IT" dirty="0">
                <a:latin typeface="Comic Sans MS" pitchFamily="66" charset="0"/>
              </a:rPr>
              <a:t>Contiene </a:t>
            </a:r>
            <a:r>
              <a:rPr lang="it-IT" dirty="0" err="1">
                <a:solidFill>
                  <a:srgbClr val="C00000"/>
                </a:solidFill>
                <a:latin typeface="Comic Sans MS" pitchFamily="66" charset="0"/>
              </a:rPr>
              <a:t>triptofano</a:t>
            </a:r>
            <a:r>
              <a:rPr lang="it-IT" dirty="0">
                <a:latin typeface="Comic Sans MS" pitchFamily="66" charset="0"/>
              </a:rPr>
              <a:t> che stimola la produzione di serotonina ed endorfine con effetti antidepressivi. </a:t>
            </a:r>
          </a:p>
          <a:p>
            <a:r>
              <a:rPr lang="it-IT" dirty="0">
                <a:latin typeface="Comic Sans MS" pitchFamily="66" charset="0"/>
              </a:rPr>
              <a:t>E’ presente </a:t>
            </a:r>
            <a:r>
              <a:rPr lang="it-IT" dirty="0" err="1">
                <a:solidFill>
                  <a:srgbClr val="C00000"/>
                </a:solidFill>
                <a:latin typeface="Comic Sans MS" pitchFamily="66" charset="0"/>
              </a:rPr>
              <a:t>anandamide</a:t>
            </a:r>
            <a:r>
              <a:rPr lang="it-IT" dirty="0">
                <a:latin typeface="Comic Sans MS" pitchFamily="66" charset="0"/>
              </a:rPr>
              <a:t>; questa sostanza interagisce con i recettori dei </a:t>
            </a:r>
            <a:r>
              <a:rPr lang="it-IT" dirty="0" err="1">
                <a:latin typeface="Comic Sans MS" pitchFamily="66" charset="0"/>
              </a:rPr>
              <a:t>cannabinoidi</a:t>
            </a:r>
            <a:r>
              <a:rPr lang="it-IT" dirty="0">
                <a:latin typeface="Comic Sans MS" pitchFamily="66" charset="0"/>
              </a:rPr>
              <a:t> presenti nel cervello con effetti sul tono dell’umore e sulle funzioni cognitive, quali apprendimento e memoria. </a:t>
            </a:r>
          </a:p>
          <a:p>
            <a:r>
              <a:rPr lang="it-IT" dirty="0">
                <a:latin typeface="Comic Sans MS" pitchFamily="66" charset="0"/>
              </a:rPr>
              <a:t>Un terzo dei lipidi del cacao è costituito da acidi grassi saturi rappresentati dall’acido stearico (acido grasso saturo a catena lunga) che tuttavia nell’organismo viene rapidamente </a:t>
            </a:r>
            <a:r>
              <a:rPr lang="it-IT" dirty="0" err="1">
                <a:latin typeface="Comic Sans MS" pitchFamily="66" charset="0"/>
              </a:rPr>
              <a:t>desaturato</a:t>
            </a:r>
            <a:r>
              <a:rPr lang="it-IT" dirty="0">
                <a:latin typeface="Comic Sans MS" pitchFamily="66" charset="0"/>
              </a:rPr>
              <a:t> ad acido oleico e quindi pare non abbia rilevanza sul profilo lipidico e sul colesterolo LDL. </a:t>
            </a:r>
          </a:p>
          <a:p>
            <a:r>
              <a:rPr lang="it-IT" dirty="0">
                <a:latin typeface="Comic Sans MS" pitchFamily="66" charset="0"/>
              </a:rPr>
              <a:t>Il cioccolato amaro (almeno il 70% di cacao) presenta un buon contenuto di </a:t>
            </a:r>
            <a:r>
              <a:rPr lang="it-IT" dirty="0" err="1">
                <a:solidFill>
                  <a:srgbClr val="FF0000"/>
                </a:solidFill>
                <a:latin typeface="Comic Sans MS" pitchFamily="66" charset="0"/>
              </a:rPr>
              <a:t>flavanoli</a:t>
            </a:r>
            <a:r>
              <a:rPr lang="it-IT" dirty="0">
                <a:solidFill>
                  <a:srgbClr val="FF0000"/>
                </a:solidFill>
                <a:latin typeface="Comic Sans MS" pitchFamily="66" charset="0"/>
              </a:rPr>
              <a:t> </a:t>
            </a:r>
            <a:r>
              <a:rPr lang="it-IT" dirty="0">
                <a:latin typeface="Comic Sans MS" pitchFamily="66" charset="0"/>
              </a:rPr>
              <a:t>che sono in grado di proteggere l’ elasticità e la funzione endoteliale dei vasi sanguigni e regolarizzare il flusso ematico. </a:t>
            </a:r>
          </a:p>
          <a:p>
            <a:pPr>
              <a:buNone/>
            </a:pPr>
            <a:endParaRPr lang="it-IT" dirty="0">
              <a:latin typeface="Comic Sans MS" pitchFamily="66" charset="0"/>
            </a:endParaRPr>
          </a:p>
          <a:p>
            <a:pPr>
              <a:buNone/>
            </a:pPr>
            <a:r>
              <a:rPr lang="it-IT" dirty="0">
                <a:latin typeface="Comic Sans MS" pitchFamily="66" charset="0"/>
              </a:rPr>
              <a:t>     </a:t>
            </a:r>
          </a:p>
          <a:p>
            <a:pPr>
              <a:buNone/>
            </a:pPr>
            <a:r>
              <a:rPr lang="it-IT" dirty="0">
                <a:solidFill>
                  <a:schemeClr val="tx2"/>
                </a:solidFill>
                <a:latin typeface="Comic Sans MS" pitchFamily="66" charset="0"/>
              </a:rPr>
              <a:t>      Un’ associazione protettiva dal rischio di malattia coronarica e di ictus si verifica con il consumo di circa 15-20 g quotidiani del prodotto. Il cioccolato fondente con elevata percentuale di cacao presenta un basso indice glicemico. Tenuto conto dell’apporto energetico del prodotto, per ridurre i livelli di infiammazione è indicato un consumo di 20 g di cioccolato amaro </a:t>
            </a:r>
            <a:r>
              <a:rPr lang="it-IT" dirty="0" err="1">
                <a:solidFill>
                  <a:schemeClr val="tx2"/>
                </a:solidFill>
                <a:latin typeface="Comic Sans MS" pitchFamily="66" charset="0"/>
              </a:rPr>
              <a:t>due-tre</a:t>
            </a:r>
            <a:r>
              <a:rPr lang="it-IT" dirty="0">
                <a:solidFill>
                  <a:schemeClr val="tx2"/>
                </a:solidFill>
                <a:latin typeface="Comic Sans MS" pitchFamily="66" charset="0"/>
              </a:rPr>
              <a:t> volte alla settimana inserito in un regime alimentare variato ed equilibrato.</a:t>
            </a:r>
          </a:p>
        </p:txBody>
      </p:sp>
      <p:pic>
        <p:nvPicPr>
          <p:cNvPr id="4" name="Picture 10" descr="C:\Users\f.campolongo\Desktop\Blocco_di_Cioccolato_Fondente.jpg"/>
          <p:cNvPicPr>
            <a:picLocks noChangeAspect="1" noChangeArrowheads="1"/>
          </p:cNvPicPr>
          <p:nvPr/>
        </p:nvPicPr>
        <p:blipFill>
          <a:blip r:embed="rId2" cstate="print"/>
          <a:srcRect/>
          <a:stretch>
            <a:fillRect/>
          </a:stretch>
        </p:blipFill>
        <p:spPr bwMode="auto">
          <a:xfrm>
            <a:off x="6572264" y="428604"/>
            <a:ext cx="1714512" cy="114300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57166"/>
            <a:ext cx="8229600" cy="1000132"/>
          </a:xfrm>
        </p:spPr>
        <p:txBody>
          <a:bodyPr>
            <a:normAutofit/>
          </a:bodyPr>
          <a:lstStyle/>
          <a:p>
            <a:pPr algn="ctr"/>
            <a:r>
              <a:rPr lang="it-IT" sz="4800" b="1" dirty="0" err="1">
                <a:latin typeface="Comic Sans MS" pitchFamily="66" charset="0"/>
              </a:rPr>
              <a:t>Te’</a:t>
            </a:r>
            <a:r>
              <a:rPr lang="it-IT" sz="4800" b="1" dirty="0">
                <a:latin typeface="Comic Sans MS" pitchFamily="66" charset="0"/>
              </a:rPr>
              <a:t> verde</a:t>
            </a:r>
          </a:p>
        </p:txBody>
      </p:sp>
      <p:sp>
        <p:nvSpPr>
          <p:cNvPr id="3" name="Segnaposto contenuto 2"/>
          <p:cNvSpPr>
            <a:spLocks noGrp="1"/>
          </p:cNvSpPr>
          <p:nvPr>
            <p:ph idx="1"/>
          </p:nvPr>
        </p:nvSpPr>
        <p:spPr>
          <a:xfrm>
            <a:off x="71406" y="1571612"/>
            <a:ext cx="8929750" cy="5072098"/>
          </a:xfrm>
        </p:spPr>
        <p:txBody>
          <a:bodyPr>
            <a:normAutofit fontScale="92500" lnSpcReduction="20000"/>
          </a:bodyPr>
          <a:lstStyle/>
          <a:p>
            <a:r>
              <a:rPr lang="it-IT" sz="1300" dirty="0">
                <a:latin typeface="Comic Sans MS" pitchFamily="66" charset="0"/>
              </a:rPr>
              <a:t>Il tè si ricava dai germogli e dalle foglie della pianta </a:t>
            </a:r>
            <a:r>
              <a:rPr lang="it-IT" sz="1300" dirty="0" err="1">
                <a:latin typeface="Comic Sans MS" pitchFamily="66" charset="0"/>
              </a:rPr>
              <a:t>Camellia</a:t>
            </a:r>
            <a:r>
              <a:rPr lang="it-IT" sz="1300" dirty="0">
                <a:latin typeface="Comic Sans MS" pitchFamily="66" charset="0"/>
              </a:rPr>
              <a:t> </a:t>
            </a:r>
            <a:r>
              <a:rPr lang="it-IT" sz="1300" dirty="0" err="1">
                <a:latin typeface="Comic Sans MS" pitchFamily="66" charset="0"/>
              </a:rPr>
              <a:t>sinensis</a:t>
            </a:r>
            <a:r>
              <a:rPr lang="it-IT" sz="1300" dirty="0">
                <a:latin typeface="Comic Sans MS" pitchFamily="66" charset="0"/>
              </a:rPr>
              <a:t>. </a:t>
            </a:r>
          </a:p>
          <a:p>
            <a:r>
              <a:rPr lang="it-IT" sz="1300" dirty="0">
                <a:latin typeface="Comic Sans MS" pitchFamily="66" charset="0"/>
              </a:rPr>
              <a:t>A seconda della tecnica di lavorazione si distinguono diverse tipologie (tè bianco, verde, </a:t>
            </a:r>
            <a:r>
              <a:rPr lang="it-IT" sz="1300" dirty="0" err="1">
                <a:latin typeface="Comic Sans MS" pitchFamily="66" charset="0"/>
              </a:rPr>
              <a:t>nero…</a:t>
            </a:r>
            <a:r>
              <a:rPr lang="it-IT" sz="1300" dirty="0">
                <a:latin typeface="Comic Sans MS" pitchFamily="66" charset="0"/>
              </a:rPr>
              <a:t>) </a:t>
            </a:r>
          </a:p>
          <a:p>
            <a:r>
              <a:rPr lang="it-IT" sz="1300" dirty="0">
                <a:latin typeface="Comic Sans MS" pitchFamily="66" charset="0"/>
              </a:rPr>
              <a:t>L’ infuso delle foglie in acqua bollente determina l’ estrazione di polifenoli flavonoidi (catechine).  La maggiore concentrazione di catechine ed in particolare di </a:t>
            </a:r>
            <a:r>
              <a:rPr lang="it-IT" sz="1300" dirty="0" err="1">
                <a:latin typeface="Comic Sans MS" pitchFamily="66" charset="0"/>
              </a:rPr>
              <a:t>epigallocatechina-gallato</a:t>
            </a:r>
            <a:r>
              <a:rPr lang="it-IT" sz="1300" dirty="0">
                <a:latin typeface="Comic Sans MS" pitchFamily="66" charset="0"/>
              </a:rPr>
              <a:t> (EGCG) si ha nel tè verde e nel tè bianco. Una minor quantità è presente nel tè nero.</a:t>
            </a:r>
          </a:p>
          <a:p>
            <a:r>
              <a:rPr lang="it-IT" sz="1300" dirty="0">
                <a:latin typeface="Comic Sans MS" pitchFamily="66" charset="0"/>
              </a:rPr>
              <a:t>EGCG è un potente antiossidante con azioni antitumorali. </a:t>
            </a:r>
            <a:r>
              <a:rPr lang="it-IT" sz="1200" dirty="0">
                <a:latin typeface="Comic Sans MS" pitchFamily="66" charset="0"/>
              </a:rPr>
              <a:t>Inibisce l’attivazione del fattore di trascrizione </a:t>
            </a:r>
            <a:r>
              <a:rPr lang="it-IT" sz="1200" dirty="0" err="1">
                <a:latin typeface="Comic Sans MS" pitchFamily="66" charset="0"/>
              </a:rPr>
              <a:t>NF-kB</a:t>
            </a:r>
            <a:r>
              <a:rPr lang="it-IT" sz="1200" dirty="0">
                <a:latin typeface="Comic Sans MS" pitchFamily="66" charset="0"/>
              </a:rPr>
              <a:t>, le </a:t>
            </a:r>
            <a:r>
              <a:rPr lang="it-IT" sz="1200" dirty="0" err="1">
                <a:latin typeface="Comic Sans MS" pitchFamily="66" charset="0"/>
              </a:rPr>
              <a:t>ciclossigenasi</a:t>
            </a:r>
            <a:r>
              <a:rPr lang="it-IT" sz="1200" dirty="0">
                <a:latin typeface="Comic Sans MS" pitchFamily="66" charset="0"/>
              </a:rPr>
              <a:t> COX-2, le </a:t>
            </a:r>
            <a:r>
              <a:rPr lang="it-IT" sz="1200" dirty="0" err="1">
                <a:latin typeface="Comic Sans MS" pitchFamily="66" charset="0"/>
              </a:rPr>
              <a:t>lipossigenasi</a:t>
            </a:r>
            <a:r>
              <a:rPr lang="it-IT" sz="1200" dirty="0">
                <a:latin typeface="Comic Sans MS" pitchFamily="66" charset="0"/>
              </a:rPr>
              <a:t> 5-LOX, la via di segnale PI3K/</a:t>
            </a:r>
            <a:r>
              <a:rPr lang="it-IT" sz="1200" dirty="0" err="1">
                <a:latin typeface="Comic Sans MS" pitchFamily="66" charset="0"/>
              </a:rPr>
              <a:t>Akt-mTOR</a:t>
            </a:r>
            <a:r>
              <a:rPr lang="it-IT" sz="1200" dirty="0">
                <a:latin typeface="Comic Sans MS" pitchFamily="66" charset="0"/>
              </a:rPr>
              <a:t>, IGF-1(</a:t>
            </a:r>
            <a:r>
              <a:rPr lang="it-IT" sz="1200" dirty="0" err="1">
                <a:latin typeface="Comic Sans MS" pitchFamily="66" charset="0"/>
              </a:rPr>
              <a:t>Insulin</a:t>
            </a:r>
            <a:r>
              <a:rPr lang="it-IT" sz="1200" dirty="0">
                <a:latin typeface="Comic Sans MS" pitchFamily="66" charset="0"/>
              </a:rPr>
              <a:t> </a:t>
            </a:r>
            <a:r>
              <a:rPr lang="it-IT" sz="1200" dirty="0" err="1">
                <a:latin typeface="Comic Sans MS" pitchFamily="66" charset="0"/>
              </a:rPr>
              <a:t>-like</a:t>
            </a:r>
            <a:r>
              <a:rPr lang="it-IT" sz="1200" dirty="0">
                <a:latin typeface="Comic Sans MS" pitchFamily="66" charset="0"/>
              </a:rPr>
              <a:t> </a:t>
            </a:r>
            <a:r>
              <a:rPr lang="it-IT" sz="1200" dirty="0" err="1">
                <a:latin typeface="Comic Sans MS" pitchFamily="66" charset="0"/>
              </a:rPr>
              <a:t>Growth</a:t>
            </a:r>
            <a:r>
              <a:rPr lang="it-IT" sz="1200" dirty="0">
                <a:latin typeface="Comic Sans MS" pitchFamily="66" charset="0"/>
              </a:rPr>
              <a:t> Factor-1), VEGF (</a:t>
            </a:r>
            <a:r>
              <a:rPr lang="it-IT" sz="1200" dirty="0" err="1">
                <a:latin typeface="Comic Sans MS" pitchFamily="66" charset="0"/>
              </a:rPr>
              <a:t>Vascular</a:t>
            </a:r>
            <a:r>
              <a:rPr lang="it-IT" sz="1200" dirty="0">
                <a:latin typeface="Comic Sans MS" pitchFamily="66" charset="0"/>
              </a:rPr>
              <a:t> </a:t>
            </a:r>
            <a:r>
              <a:rPr lang="it-IT" sz="1200" dirty="0" err="1">
                <a:latin typeface="Comic Sans MS" pitchFamily="66" charset="0"/>
              </a:rPr>
              <a:t>Endothelial</a:t>
            </a:r>
            <a:r>
              <a:rPr lang="it-IT" sz="1200" dirty="0">
                <a:latin typeface="Comic Sans MS" pitchFamily="66" charset="0"/>
              </a:rPr>
              <a:t> </a:t>
            </a:r>
            <a:r>
              <a:rPr lang="it-IT" sz="1200" dirty="0" err="1">
                <a:latin typeface="Comic Sans MS" pitchFamily="66" charset="0"/>
              </a:rPr>
              <a:t>Growth</a:t>
            </a:r>
            <a:r>
              <a:rPr lang="it-IT" sz="1200" dirty="0">
                <a:latin typeface="Comic Sans MS" pitchFamily="66" charset="0"/>
              </a:rPr>
              <a:t> </a:t>
            </a:r>
            <a:r>
              <a:rPr lang="it-IT" sz="1200" dirty="0" err="1">
                <a:latin typeface="Comic Sans MS" pitchFamily="66" charset="0"/>
              </a:rPr>
              <a:t>Factor</a:t>
            </a:r>
            <a:r>
              <a:rPr lang="it-IT" sz="1200" dirty="0">
                <a:latin typeface="Comic Sans MS" pitchFamily="66" charset="0"/>
              </a:rPr>
              <a:t>), il recettore </a:t>
            </a:r>
            <a:r>
              <a:rPr lang="it-IT" sz="1200" dirty="0" err="1">
                <a:latin typeface="Comic Sans MS" pitchFamily="66" charset="0"/>
              </a:rPr>
              <a:t>tirosinochinasi</a:t>
            </a:r>
            <a:r>
              <a:rPr lang="it-IT" sz="1200" dirty="0">
                <a:latin typeface="Comic Sans MS" pitchFamily="66" charset="0"/>
              </a:rPr>
              <a:t>, le proteine </a:t>
            </a:r>
            <a:r>
              <a:rPr lang="it-IT" sz="1200" dirty="0" err="1">
                <a:latin typeface="Comic Sans MS" pitchFamily="66" charset="0"/>
              </a:rPr>
              <a:t>antiapoptosiche</a:t>
            </a:r>
            <a:r>
              <a:rPr lang="it-IT" sz="1200" dirty="0">
                <a:latin typeface="Comic Sans MS" pitchFamily="66" charset="0"/>
              </a:rPr>
              <a:t> (Bcl-2) con inibizione della crescita neoplastica.</a:t>
            </a:r>
          </a:p>
          <a:p>
            <a:endParaRPr lang="it-IT" sz="1000" b="1" dirty="0">
              <a:latin typeface="Comic Sans MS" pitchFamily="66" charset="0"/>
            </a:endParaRPr>
          </a:p>
          <a:p>
            <a:pPr>
              <a:buNone/>
            </a:pPr>
            <a:r>
              <a:rPr lang="it-IT" sz="1200" b="1" dirty="0">
                <a:latin typeface="Comic Sans MS" pitchFamily="66" charset="0"/>
              </a:rPr>
              <a:t>BENEFICI:</a:t>
            </a:r>
          </a:p>
          <a:p>
            <a:r>
              <a:rPr lang="it-IT" sz="1200" b="1" dirty="0">
                <a:solidFill>
                  <a:srgbClr val="C00000"/>
                </a:solidFill>
                <a:latin typeface="Comic Sans MS" pitchFamily="66" charset="0"/>
              </a:rPr>
              <a:t>Proprietà anti-tumorali</a:t>
            </a:r>
            <a:r>
              <a:rPr lang="it-IT" sz="1200" dirty="0">
                <a:latin typeface="Comic Sans MS" pitchFamily="66" charset="0"/>
              </a:rPr>
              <a:t>, poiché protegge le cellule buone dalle mutazioni e inibisce la crescita di quelle cancerose</a:t>
            </a:r>
            <a:br>
              <a:rPr lang="it-IT" sz="1200" b="1" dirty="0">
                <a:latin typeface="Comic Sans MS" pitchFamily="66" charset="0"/>
              </a:rPr>
            </a:br>
            <a:endParaRPr lang="it-IT" sz="1200" dirty="0">
              <a:latin typeface="Comic Sans MS" pitchFamily="66" charset="0"/>
            </a:endParaRPr>
          </a:p>
          <a:p>
            <a:r>
              <a:rPr lang="it-IT" sz="1200" b="1" dirty="0">
                <a:solidFill>
                  <a:srgbClr val="C00000"/>
                </a:solidFill>
                <a:latin typeface="Comic Sans MS" pitchFamily="66" charset="0"/>
              </a:rPr>
              <a:t>Benefici al sistema cardiovascolare</a:t>
            </a:r>
            <a:r>
              <a:rPr lang="it-IT" sz="1200" dirty="0">
                <a:latin typeface="Comic Sans MS" pitchFamily="66" charset="0"/>
              </a:rPr>
              <a:t>, inibendo la formazione di coaguli, riducendo la presenza di grassi e colesterolo nel sangue e rallentando lo sviluppo dell’aterosclerosi</a:t>
            </a:r>
            <a:r>
              <a:rPr lang="it-IT" sz="1200" b="1" dirty="0">
                <a:latin typeface="Comic Sans MS" pitchFamily="66" charset="0"/>
              </a:rPr>
              <a:t> </a:t>
            </a:r>
            <a:r>
              <a:rPr lang="it-IT" sz="1200" dirty="0">
                <a:latin typeface="Comic Sans MS" pitchFamily="66" charset="0"/>
              </a:rPr>
              <a:t>e delle malattie coronariche</a:t>
            </a:r>
            <a:br>
              <a:rPr lang="it-IT" sz="1200" b="1" dirty="0">
                <a:latin typeface="Comic Sans MS" pitchFamily="66" charset="0"/>
              </a:rPr>
            </a:br>
            <a:endParaRPr lang="it-IT" sz="1200" dirty="0">
              <a:latin typeface="Comic Sans MS" pitchFamily="66" charset="0"/>
            </a:endParaRPr>
          </a:p>
          <a:p>
            <a:r>
              <a:rPr lang="it-IT" sz="1200" b="1" dirty="0">
                <a:solidFill>
                  <a:srgbClr val="C00000"/>
                </a:solidFill>
                <a:latin typeface="Comic Sans MS" pitchFamily="66" charset="0"/>
              </a:rPr>
              <a:t>Benefici all’ apparato respiratorio </a:t>
            </a:r>
            <a:r>
              <a:rPr lang="it-IT" sz="1200" dirty="0">
                <a:latin typeface="Comic Sans MS" pitchFamily="66" charset="0"/>
              </a:rPr>
              <a:t>, risultando particolarmente efficace contro gli effetti negativi del fumo</a:t>
            </a:r>
          </a:p>
          <a:p>
            <a:endParaRPr lang="it-IT" sz="1200" b="1" dirty="0">
              <a:solidFill>
                <a:srgbClr val="C00000"/>
              </a:solidFill>
              <a:latin typeface="Comic Sans MS" pitchFamily="66" charset="0"/>
            </a:endParaRPr>
          </a:p>
          <a:p>
            <a:r>
              <a:rPr lang="it-IT" sz="1200" b="1" dirty="0">
                <a:solidFill>
                  <a:srgbClr val="C00000"/>
                </a:solidFill>
                <a:latin typeface="Comic Sans MS" pitchFamily="66" charset="0"/>
              </a:rPr>
              <a:t>Accelera il metabolismo di grassi e zuccheri</a:t>
            </a:r>
            <a:r>
              <a:rPr lang="it-IT" sz="1200" dirty="0">
                <a:latin typeface="Comic Sans MS" pitchFamily="66" charset="0"/>
              </a:rPr>
              <a:t> favorendo la diminuzione del peso corporeo, facilita la diuresi</a:t>
            </a:r>
            <a:r>
              <a:rPr lang="it-IT" sz="1200" b="1" dirty="0">
                <a:latin typeface="Comic Sans MS" pitchFamily="66" charset="0"/>
              </a:rPr>
              <a:t> </a:t>
            </a:r>
            <a:r>
              <a:rPr lang="it-IT" sz="1200" dirty="0">
                <a:latin typeface="Comic Sans MS" pitchFamily="66" charset="0"/>
              </a:rPr>
              <a:t>e risulta utile in caso di cellulite, ritenzione idrica e infezioni delle vie urinarie</a:t>
            </a:r>
            <a:br>
              <a:rPr lang="it-IT" sz="1200" b="1" dirty="0">
                <a:latin typeface="Comic Sans MS" pitchFamily="66" charset="0"/>
              </a:rPr>
            </a:br>
            <a:endParaRPr lang="it-IT" sz="1200" dirty="0">
              <a:latin typeface="Comic Sans MS" pitchFamily="66" charset="0"/>
            </a:endParaRPr>
          </a:p>
          <a:p>
            <a:r>
              <a:rPr lang="it-IT" sz="1200" b="1" dirty="0">
                <a:solidFill>
                  <a:srgbClr val="C00000"/>
                </a:solidFill>
                <a:latin typeface="Comic Sans MS" pitchFamily="66" charset="0"/>
              </a:rPr>
              <a:t>Effetti </a:t>
            </a:r>
            <a:r>
              <a:rPr lang="it-IT" sz="1200" b="1" dirty="0" err="1">
                <a:solidFill>
                  <a:srgbClr val="C00000"/>
                </a:solidFill>
                <a:latin typeface="Comic Sans MS" pitchFamily="66" charset="0"/>
              </a:rPr>
              <a:t>neuroprotettivi</a:t>
            </a:r>
            <a:r>
              <a:rPr lang="it-IT" sz="1200" b="1" dirty="0">
                <a:latin typeface="Comic Sans MS" pitchFamily="66" charset="0"/>
              </a:rPr>
              <a:t>,</a:t>
            </a:r>
            <a:r>
              <a:rPr lang="it-IT" sz="1200" dirty="0">
                <a:latin typeface="Comic Sans MS" pitchFamily="66" charset="0"/>
              </a:rPr>
              <a:t> sembra giocare un ruolo importante nella prevenzione e nel trattamento delle</a:t>
            </a:r>
            <a:r>
              <a:rPr lang="it-IT" sz="1200" b="1" dirty="0">
                <a:latin typeface="Comic Sans MS" pitchFamily="66" charset="0"/>
              </a:rPr>
              <a:t> </a:t>
            </a:r>
            <a:r>
              <a:rPr lang="it-IT" sz="1200" dirty="0">
                <a:latin typeface="Comic Sans MS" pitchFamily="66" charset="0"/>
              </a:rPr>
              <a:t>malattie neurodegenerative</a:t>
            </a:r>
          </a:p>
          <a:p>
            <a:endParaRPr lang="it-IT" sz="1200" b="1" dirty="0">
              <a:solidFill>
                <a:srgbClr val="C00000"/>
              </a:solidFill>
              <a:latin typeface="Comic Sans MS" pitchFamily="66" charset="0"/>
            </a:endParaRPr>
          </a:p>
          <a:p>
            <a:r>
              <a:rPr lang="it-IT" sz="1200" b="1" dirty="0">
                <a:solidFill>
                  <a:srgbClr val="C00000"/>
                </a:solidFill>
                <a:latin typeface="Comic Sans MS" pitchFamily="66" charset="0"/>
              </a:rPr>
              <a:t>Contrasta l’ipertensione</a:t>
            </a:r>
            <a:r>
              <a:rPr lang="it-IT" sz="1200" dirty="0">
                <a:latin typeface="Comic Sans MS" pitchFamily="66" charset="0"/>
              </a:rPr>
              <a:t> e aiuta a </a:t>
            </a:r>
            <a:r>
              <a:rPr lang="it-IT" sz="1200" dirty="0">
                <a:solidFill>
                  <a:srgbClr val="C00000"/>
                </a:solidFill>
                <a:latin typeface="Comic Sans MS" pitchFamily="66" charset="0"/>
              </a:rPr>
              <a:t>prevenire l’</a:t>
            </a:r>
            <a:r>
              <a:rPr lang="it-IT" sz="1200" dirty="0" err="1">
                <a:solidFill>
                  <a:srgbClr val="C00000"/>
                </a:solidFill>
                <a:latin typeface="Comic Sans MS" pitchFamily="66" charset="0"/>
              </a:rPr>
              <a:t>osteporosi</a:t>
            </a:r>
            <a:endParaRPr lang="it-IT" sz="1200" dirty="0">
              <a:solidFill>
                <a:srgbClr val="C00000"/>
              </a:solidFill>
              <a:latin typeface="Comic Sans MS" pitchFamily="66" charset="0"/>
            </a:endParaRPr>
          </a:p>
          <a:p>
            <a:endParaRPr lang="it-IT" sz="1200" dirty="0">
              <a:latin typeface="Comic Sans MS" pitchFamily="66" charset="0"/>
            </a:endParaRPr>
          </a:p>
          <a:p>
            <a:r>
              <a:rPr lang="it-IT" sz="1200" dirty="0">
                <a:latin typeface="Comic Sans MS" pitchFamily="66" charset="0"/>
              </a:rPr>
              <a:t>Ha effetti </a:t>
            </a:r>
            <a:r>
              <a:rPr lang="it-IT" sz="1200" b="1" dirty="0">
                <a:solidFill>
                  <a:srgbClr val="C00000"/>
                </a:solidFill>
                <a:latin typeface="Comic Sans MS" pitchFamily="66" charset="0"/>
              </a:rPr>
              <a:t>anti-stress</a:t>
            </a:r>
            <a:r>
              <a:rPr lang="it-IT" sz="1200" dirty="0">
                <a:latin typeface="Comic Sans MS" pitchFamily="66" charset="0"/>
              </a:rPr>
              <a:t> e </a:t>
            </a:r>
            <a:r>
              <a:rPr lang="it-IT" sz="1200" b="1" dirty="0">
                <a:solidFill>
                  <a:srgbClr val="C00000"/>
                </a:solidFill>
                <a:latin typeface="Comic Sans MS" pitchFamily="66" charset="0"/>
              </a:rPr>
              <a:t>anti infiammatori</a:t>
            </a:r>
            <a:r>
              <a:rPr lang="it-IT" sz="1200" dirty="0">
                <a:latin typeface="Comic Sans MS" pitchFamily="66" charset="0"/>
              </a:rPr>
              <a:t>.</a:t>
            </a:r>
          </a:p>
          <a:p>
            <a:pPr>
              <a:buNone/>
            </a:pPr>
            <a:r>
              <a:rPr lang="it-IT" sz="1200" dirty="0">
                <a:latin typeface="Comic Sans MS" pitchFamily="66" charset="0"/>
              </a:rPr>
              <a:t>       </a:t>
            </a:r>
          </a:p>
          <a:p>
            <a:pPr>
              <a:buNone/>
            </a:pPr>
            <a:r>
              <a:rPr lang="it-IT" sz="1200" b="1" i="1" dirty="0">
                <a:latin typeface="Comic Sans MS" pitchFamily="66" charset="0"/>
              </a:rPr>
              <a:t>NB</a:t>
            </a:r>
            <a:r>
              <a:rPr lang="it-IT" sz="1200" dirty="0">
                <a:latin typeface="Comic Sans MS" pitchFamily="66" charset="0"/>
              </a:rPr>
              <a:t>: </a:t>
            </a:r>
            <a:r>
              <a:rPr lang="it-IT" sz="1200" b="1" dirty="0">
                <a:latin typeface="Comic Sans MS" pitchFamily="66" charset="0"/>
              </a:rPr>
              <a:t>contiene caffeina</a:t>
            </a:r>
            <a:r>
              <a:rPr lang="it-IT" sz="1200" dirty="0">
                <a:latin typeface="Comic Sans MS" pitchFamily="66" charset="0"/>
              </a:rPr>
              <a:t>, per cui bisogna evitare di consumarne quantità eccessive per non rischiare di provocare: ansia, insonnia</a:t>
            </a:r>
          </a:p>
          <a:p>
            <a:pPr>
              <a:buNone/>
            </a:pPr>
            <a:r>
              <a:rPr lang="it-IT" sz="1200" dirty="0">
                <a:latin typeface="Comic Sans MS" pitchFamily="66" charset="0"/>
              </a:rPr>
              <a:t>       e nervosismo.</a:t>
            </a:r>
          </a:p>
          <a:p>
            <a:pPr>
              <a:buNone/>
            </a:pPr>
            <a:r>
              <a:rPr lang="it-IT" sz="1200" dirty="0">
                <a:latin typeface="Comic Sans MS" pitchFamily="66" charset="0"/>
              </a:rPr>
              <a:t>       Inoltre estratti troppo concentrati possono indurre stress ossidativo e tossicità a livello del fegato </a:t>
            </a:r>
          </a:p>
          <a:p>
            <a:endParaRPr lang="it-IT" sz="1000" dirty="0">
              <a:latin typeface="Comic Sans MS" pitchFamily="66" charset="0"/>
            </a:endParaRPr>
          </a:p>
          <a:p>
            <a:endParaRPr lang="it-IT" sz="800" dirty="0">
              <a:latin typeface="Comic Sans MS" pitchFamily="66" charset="0"/>
            </a:endParaRPr>
          </a:p>
        </p:txBody>
      </p:sp>
      <p:pic>
        <p:nvPicPr>
          <p:cNvPr id="4" name="Picture 12" descr="C:\Users\f.campolongo\Desktop\Te-verde-conosci-i-benefici-e-le-proprieta.jpg"/>
          <p:cNvPicPr>
            <a:picLocks noChangeAspect="1" noChangeArrowheads="1"/>
          </p:cNvPicPr>
          <p:nvPr/>
        </p:nvPicPr>
        <p:blipFill>
          <a:blip r:embed="rId2" cstate="print"/>
          <a:srcRect/>
          <a:stretch>
            <a:fillRect/>
          </a:stretch>
        </p:blipFill>
        <p:spPr bwMode="auto">
          <a:xfrm>
            <a:off x="6572264" y="500042"/>
            <a:ext cx="1857388" cy="107157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935480"/>
            <a:ext cx="8229600" cy="4708230"/>
          </a:xfrm>
        </p:spPr>
        <p:txBody>
          <a:bodyPr>
            <a:normAutofit fontScale="77500" lnSpcReduction="20000"/>
          </a:bodyPr>
          <a:lstStyle/>
          <a:p>
            <a:pPr>
              <a:buNone/>
            </a:pPr>
            <a:r>
              <a:rPr lang="it-IT" sz="2300" b="1" dirty="0">
                <a:solidFill>
                  <a:srgbClr val="C00000"/>
                </a:solidFill>
                <a:latin typeface="Comic Sans MS" pitchFamily="66" charset="0"/>
              </a:rPr>
              <a:t>Frutta e Verdura</a:t>
            </a:r>
          </a:p>
          <a:p>
            <a:r>
              <a:rPr lang="it-IT" sz="2300" dirty="0">
                <a:latin typeface="Comic Sans MS" pitchFamily="66" charset="0"/>
              </a:rPr>
              <a:t>Bacche ricche di antiossidanti</a:t>
            </a:r>
          </a:p>
          <a:p>
            <a:r>
              <a:rPr lang="it-IT" sz="2300" dirty="0">
                <a:latin typeface="Comic Sans MS" pitchFamily="66" charset="0"/>
              </a:rPr>
              <a:t>Verdure a foglia verde scuro</a:t>
            </a:r>
          </a:p>
          <a:p>
            <a:r>
              <a:rPr lang="it-IT" sz="2300" dirty="0">
                <a:latin typeface="Comic Sans MS" pitchFamily="66" charset="0"/>
              </a:rPr>
              <a:t>Broccoli e cavolfiori</a:t>
            </a:r>
          </a:p>
          <a:p>
            <a:r>
              <a:rPr lang="it-IT" sz="2300" dirty="0">
                <a:latin typeface="Comic Sans MS" pitchFamily="66" charset="0"/>
              </a:rPr>
              <a:t>Agrumi per la vitamina C</a:t>
            </a:r>
          </a:p>
          <a:p>
            <a:pPr>
              <a:buNone/>
            </a:pPr>
            <a:endParaRPr lang="it-IT" sz="2300" b="1" dirty="0">
              <a:latin typeface="Comic Sans MS" pitchFamily="66" charset="0"/>
            </a:endParaRPr>
          </a:p>
          <a:p>
            <a:pPr>
              <a:buNone/>
            </a:pPr>
            <a:r>
              <a:rPr lang="it-IT" sz="2300" b="1" dirty="0">
                <a:solidFill>
                  <a:srgbClr val="C00000"/>
                </a:solidFill>
                <a:latin typeface="Comic Sans MS" pitchFamily="66" charset="0"/>
              </a:rPr>
              <a:t>Spezie ed Erbe</a:t>
            </a:r>
          </a:p>
          <a:p>
            <a:r>
              <a:rPr lang="it-IT" sz="2300" dirty="0">
                <a:latin typeface="Comic Sans MS" pitchFamily="66" charset="0"/>
              </a:rPr>
              <a:t>Curcuma con pepe nero</a:t>
            </a:r>
          </a:p>
          <a:p>
            <a:r>
              <a:rPr lang="it-IT" sz="2300" dirty="0">
                <a:latin typeface="Comic Sans MS" pitchFamily="66" charset="0"/>
              </a:rPr>
              <a:t>Zenzero fresco</a:t>
            </a:r>
          </a:p>
          <a:p>
            <a:r>
              <a:rPr lang="it-IT" sz="2300" dirty="0">
                <a:latin typeface="Comic Sans MS" pitchFamily="66" charset="0"/>
              </a:rPr>
              <a:t>Aglio</a:t>
            </a:r>
          </a:p>
          <a:p>
            <a:r>
              <a:rPr lang="it-IT" sz="2300" dirty="0">
                <a:latin typeface="Comic Sans MS" pitchFamily="66" charset="0"/>
              </a:rPr>
              <a:t>Rosmarino e basilico</a:t>
            </a:r>
          </a:p>
          <a:p>
            <a:pPr>
              <a:buNone/>
            </a:pPr>
            <a:endParaRPr lang="it-IT" sz="2300" dirty="0">
              <a:latin typeface="Comic Sans MS" pitchFamily="66" charset="0"/>
            </a:endParaRPr>
          </a:p>
          <a:p>
            <a:pPr>
              <a:buNone/>
            </a:pPr>
            <a:r>
              <a:rPr lang="it-IT" sz="2300" b="1" dirty="0">
                <a:solidFill>
                  <a:srgbClr val="C00000"/>
                </a:solidFill>
                <a:latin typeface="Comic Sans MS" pitchFamily="66" charset="0"/>
              </a:rPr>
              <a:t>Grassi Sani</a:t>
            </a:r>
          </a:p>
          <a:p>
            <a:r>
              <a:rPr lang="it-IT" sz="2300" dirty="0">
                <a:latin typeface="Comic Sans MS" pitchFamily="66" charset="0"/>
              </a:rPr>
              <a:t>Pesce grasso (salmone, sgombro)</a:t>
            </a:r>
          </a:p>
          <a:p>
            <a:r>
              <a:rPr lang="it-IT" sz="2300" dirty="0">
                <a:latin typeface="Comic Sans MS" pitchFamily="66" charset="0"/>
              </a:rPr>
              <a:t>Olio d'oliva extravergine</a:t>
            </a:r>
          </a:p>
          <a:p>
            <a:r>
              <a:rPr lang="it-IT" sz="2300" dirty="0">
                <a:latin typeface="Comic Sans MS" pitchFamily="66" charset="0"/>
              </a:rPr>
              <a:t>Avocado</a:t>
            </a:r>
          </a:p>
          <a:p>
            <a:r>
              <a:rPr lang="it-IT" sz="2300" dirty="0">
                <a:latin typeface="Comic Sans MS" pitchFamily="66" charset="0"/>
              </a:rPr>
              <a:t>Noci e semi di lino</a:t>
            </a:r>
          </a:p>
          <a:p>
            <a:pPr>
              <a:buNone/>
            </a:pPr>
            <a:endParaRPr lang="it-IT" dirty="0"/>
          </a:p>
        </p:txBody>
      </p:sp>
      <p:sp>
        <p:nvSpPr>
          <p:cNvPr id="4" name="CasellaDiTesto 3"/>
          <p:cNvSpPr txBox="1"/>
          <p:nvPr/>
        </p:nvSpPr>
        <p:spPr>
          <a:xfrm>
            <a:off x="642910" y="714356"/>
            <a:ext cx="7786742" cy="646331"/>
          </a:xfrm>
          <a:prstGeom prst="rect">
            <a:avLst/>
          </a:prstGeom>
          <a:noFill/>
        </p:spPr>
        <p:txBody>
          <a:bodyPr wrap="square" rtlCol="0">
            <a:spAutoFit/>
          </a:bodyPr>
          <a:lstStyle/>
          <a:p>
            <a:pPr algn="ctr"/>
            <a:r>
              <a:rPr lang="it-IT" sz="3600" b="1" dirty="0">
                <a:solidFill>
                  <a:schemeClr val="tx2"/>
                </a:solidFill>
                <a:latin typeface="Comic Sans MS" pitchFamily="66" charset="0"/>
              </a:rPr>
              <a:t>Alimenti Antinfiammatori Chiave</a:t>
            </a:r>
          </a:p>
        </p:txBody>
      </p:sp>
      <p:sp>
        <p:nvSpPr>
          <p:cNvPr id="2" name="Titolo 1"/>
          <p:cNvSpPr>
            <a:spLocks noGrp="1"/>
          </p:cNvSpPr>
          <p:nvPr>
            <p:ph type="title"/>
          </p:nvPr>
        </p:nvSpPr>
        <p:spPr/>
        <p:txBody>
          <a:bodyPr>
            <a:normAutofit fontScale="90000"/>
          </a:bodyPr>
          <a:lstStyle/>
          <a:p>
            <a:br>
              <a:rPr lang="it-IT" sz="3600" b="1" dirty="0"/>
            </a:br>
            <a:br>
              <a:rPr lang="it-IT" sz="3600" b="1" dirty="0"/>
            </a:br>
            <a:br>
              <a:rPr lang="it-IT" b="1" dirty="0"/>
            </a:br>
            <a:endParaRPr lang="it-IT" dirty="0"/>
          </a:p>
        </p:txBody>
      </p:sp>
      <p:pic>
        <p:nvPicPr>
          <p:cNvPr id="5" name="Picture 2" descr="C:\Users\f.campolongo\Desktop\dieta-antinfiammatoria.jpg"/>
          <p:cNvPicPr>
            <a:picLocks noChangeAspect="1" noChangeArrowheads="1"/>
          </p:cNvPicPr>
          <p:nvPr/>
        </p:nvPicPr>
        <p:blipFill>
          <a:blip r:embed="rId2" cstate="print"/>
          <a:srcRect/>
          <a:stretch>
            <a:fillRect/>
          </a:stretch>
        </p:blipFill>
        <p:spPr bwMode="auto">
          <a:xfrm>
            <a:off x="5786446" y="3000372"/>
            <a:ext cx="2857520" cy="19288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14282" y="285728"/>
            <a:ext cx="8715436" cy="1214446"/>
          </a:xfrm>
        </p:spPr>
        <p:txBody>
          <a:bodyPr>
            <a:normAutofit fontScale="90000"/>
          </a:bodyPr>
          <a:lstStyle/>
          <a:p>
            <a:pPr algn="ct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sz="2700" b="1" dirty="0">
                <a:latin typeface="Comic Sans MS" pitchFamily="66" charset="0"/>
              </a:rPr>
            </a:br>
            <a:br>
              <a:rPr lang="it-IT" b="1" dirty="0"/>
            </a:br>
            <a:br>
              <a:rPr lang="it-IT" b="1" dirty="0"/>
            </a:br>
            <a:br>
              <a:rPr lang="it-IT" b="1" dirty="0"/>
            </a:br>
            <a:br>
              <a:rPr lang="it-IT" b="1" dirty="0"/>
            </a:br>
            <a:br>
              <a:rPr lang="it-IT" b="1" dirty="0"/>
            </a:br>
            <a:br>
              <a:rPr lang="it-IT" b="1" dirty="0"/>
            </a:br>
            <a:br>
              <a:rPr lang="it-IT" b="1" dirty="0"/>
            </a:br>
            <a:r>
              <a:rPr lang="it-IT" sz="3600" b="1" dirty="0">
                <a:latin typeface="Comic Sans MS" pitchFamily="66" charset="0"/>
              </a:rPr>
              <a:t>Alimentazione e infiammazione</a:t>
            </a:r>
            <a:br>
              <a:rPr lang="it-IT" sz="3100" b="1" dirty="0">
                <a:latin typeface="Comic Sans MS" pitchFamily="66" charset="0"/>
              </a:rPr>
            </a:br>
            <a:endParaRPr lang="it-IT" sz="3100" dirty="0">
              <a:latin typeface="Comic Sans MS" pitchFamily="66" charset="0"/>
            </a:endParaRPr>
          </a:p>
        </p:txBody>
      </p:sp>
      <p:sp>
        <p:nvSpPr>
          <p:cNvPr id="3" name="Segnaposto contenuto 2"/>
          <p:cNvSpPr>
            <a:spLocks noGrp="1"/>
          </p:cNvSpPr>
          <p:nvPr>
            <p:ph idx="1"/>
          </p:nvPr>
        </p:nvSpPr>
        <p:spPr>
          <a:xfrm>
            <a:off x="142844" y="1571612"/>
            <a:ext cx="8786874" cy="4929222"/>
          </a:xfrm>
        </p:spPr>
        <p:txBody>
          <a:bodyPr>
            <a:normAutofit fontScale="92500" lnSpcReduction="20000"/>
          </a:bodyPr>
          <a:lstStyle/>
          <a:p>
            <a:pPr fontAlgn="base"/>
            <a:endParaRPr lang="it-IT" sz="1900" b="1" dirty="0">
              <a:latin typeface="Comic Sans MS" pitchFamily="66" charset="0"/>
            </a:endParaRPr>
          </a:p>
          <a:p>
            <a:pPr fontAlgn="base">
              <a:buNone/>
            </a:pPr>
            <a:endParaRPr lang="it-IT" sz="1900" b="1" dirty="0">
              <a:latin typeface="Comic Sans MS" pitchFamily="66" charset="0"/>
            </a:endParaRPr>
          </a:p>
          <a:p>
            <a:pPr fontAlgn="base">
              <a:buNone/>
            </a:pPr>
            <a:endParaRPr lang="it-IT" sz="1900" b="1" dirty="0">
              <a:latin typeface="Comic Sans MS" pitchFamily="66" charset="0"/>
            </a:endParaRPr>
          </a:p>
          <a:p>
            <a:pPr fontAlgn="base">
              <a:buNone/>
            </a:pPr>
            <a:endParaRPr lang="it-IT" sz="1900" b="1" dirty="0">
              <a:latin typeface="Comic Sans MS" pitchFamily="66" charset="0"/>
            </a:endParaRPr>
          </a:p>
          <a:p>
            <a:pPr fontAlgn="base">
              <a:buNone/>
            </a:pPr>
            <a:endParaRPr lang="it-IT" sz="1900" b="1" dirty="0">
              <a:latin typeface="Comic Sans MS" pitchFamily="66" charset="0"/>
            </a:endParaRPr>
          </a:p>
          <a:p>
            <a:pPr>
              <a:buNone/>
            </a:pPr>
            <a:r>
              <a:rPr lang="it-IT" sz="1400" b="1" dirty="0">
                <a:solidFill>
                  <a:srgbClr val="C00000"/>
                </a:solidFill>
                <a:latin typeface="Comic Sans MS" pitchFamily="66" charset="0"/>
              </a:rPr>
              <a:t>   </a:t>
            </a:r>
          </a:p>
          <a:p>
            <a:pPr>
              <a:buNone/>
            </a:pPr>
            <a:r>
              <a:rPr lang="it-IT" sz="1400" b="1" dirty="0">
                <a:solidFill>
                  <a:srgbClr val="C00000"/>
                </a:solidFill>
                <a:latin typeface="Comic Sans MS" pitchFamily="66" charset="0"/>
              </a:rPr>
              <a:t>L’infiammazione cronica di basso grado agisce con un effetto usurante che giorno dopo giorno, può danneggiare cellule, tessuti e organi. </a:t>
            </a:r>
          </a:p>
          <a:p>
            <a:pPr>
              <a:buNone/>
            </a:pPr>
            <a:r>
              <a:rPr lang="it-IT" sz="1400" b="1" dirty="0">
                <a:latin typeface="Comic Sans MS" pitchFamily="66" charset="0"/>
              </a:rPr>
              <a:t>-Altera le nostre difese </a:t>
            </a:r>
          </a:p>
          <a:p>
            <a:pPr>
              <a:buNone/>
            </a:pPr>
            <a:r>
              <a:rPr lang="it-IT" sz="1400" b="1" dirty="0">
                <a:latin typeface="Comic Sans MS" pitchFamily="66" charset="0"/>
              </a:rPr>
              <a:t>-Indebolisce le cellule</a:t>
            </a:r>
          </a:p>
          <a:p>
            <a:pPr>
              <a:buNone/>
            </a:pPr>
            <a:r>
              <a:rPr lang="it-IT" sz="1400" b="1" dirty="0">
                <a:latin typeface="Comic Sans MS" pitchFamily="66" charset="0"/>
              </a:rPr>
              <a:t>-Interferisce con il DNA</a:t>
            </a:r>
          </a:p>
          <a:p>
            <a:pPr>
              <a:buNone/>
            </a:pPr>
            <a:r>
              <a:rPr lang="it-IT" sz="1400" b="1" dirty="0">
                <a:latin typeface="Comic Sans MS" pitchFamily="66" charset="0"/>
              </a:rPr>
              <a:t>-Intacca le pareti dei vasi sanguigni</a:t>
            </a:r>
          </a:p>
          <a:p>
            <a:pPr>
              <a:buNone/>
            </a:pPr>
            <a:r>
              <a:rPr lang="it-IT" sz="1400" b="1" dirty="0">
                <a:latin typeface="Comic Sans MS" pitchFamily="66" charset="0"/>
              </a:rPr>
              <a:t>-Riduce i muscoli e danneggia i tessuti</a:t>
            </a:r>
          </a:p>
          <a:p>
            <a:pPr>
              <a:buNone/>
            </a:pPr>
            <a:r>
              <a:rPr lang="it-IT" sz="1400" b="1" dirty="0">
                <a:latin typeface="Comic Sans MS" pitchFamily="66" charset="0"/>
              </a:rPr>
              <a:t>-Favorisce l’accumulo di glucosio e grassi</a:t>
            </a:r>
          </a:p>
          <a:p>
            <a:pPr>
              <a:buNone/>
            </a:pPr>
            <a:r>
              <a:rPr lang="it-IT" sz="1400" b="1" dirty="0">
                <a:latin typeface="Comic Sans MS" pitchFamily="66" charset="0"/>
              </a:rPr>
              <a:t>-Disturba il sonno</a:t>
            </a:r>
          </a:p>
          <a:p>
            <a:pPr>
              <a:buNone/>
            </a:pPr>
            <a:r>
              <a:rPr lang="it-IT" sz="1400" b="1" dirty="0">
                <a:latin typeface="Comic Sans MS" pitchFamily="66" charset="0"/>
              </a:rPr>
              <a:t>-Altera il </a:t>
            </a:r>
            <a:r>
              <a:rPr lang="it-IT" sz="1400" b="1" dirty="0" err="1">
                <a:latin typeface="Comic Sans MS" pitchFamily="66" charset="0"/>
              </a:rPr>
              <a:t>microbiota</a:t>
            </a:r>
            <a:r>
              <a:rPr lang="it-IT" sz="1400" b="1" dirty="0">
                <a:latin typeface="Comic Sans MS" pitchFamily="66" charset="0"/>
              </a:rPr>
              <a:t> intestinale</a:t>
            </a:r>
          </a:p>
          <a:p>
            <a:pPr>
              <a:buNone/>
            </a:pPr>
            <a:r>
              <a:rPr lang="it-IT" sz="1400" b="1" dirty="0">
                <a:solidFill>
                  <a:srgbClr val="C00000"/>
                </a:solidFill>
                <a:latin typeface="Comic Sans MS" pitchFamily="66" charset="0"/>
              </a:rPr>
              <a:t>    </a:t>
            </a:r>
          </a:p>
          <a:p>
            <a:pPr>
              <a:buNone/>
            </a:pPr>
            <a:r>
              <a:rPr lang="it-IT" sz="1400" b="1" dirty="0">
                <a:solidFill>
                  <a:srgbClr val="C00000"/>
                </a:solidFill>
                <a:latin typeface="Comic Sans MS" pitchFamily="66" charset="0"/>
              </a:rPr>
              <a:t>   </a:t>
            </a:r>
          </a:p>
          <a:p>
            <a:pPr>
              <a:buNone/>
            </a:pPr>
            <a:r>
              <a:rPr lang="it-IT" sz="1400" b="1" i="1" dirty="0">
                <a:solidFill>
                  <a:srgbClr val="C00000"/>
                </a:solidFill>
                <a:latin typeface="Comic Sans MS" pitchFamily="66" charset="0"/>
              </a:rPr>
              <a:t>    Disinfiammarsi, la chiave della longevità </a:t>
            </a:r>
          </a:p>
          <a:p>
            <a:pPr>
              <a:buNone/>
            </a:pPr>
            <a:r>
              <a:rPr lang="it-IT" sz="1400" b="1" dirty="0">
                <a:latin typeface="Comic Sans MS" pitchFamily="66" charset="0"/>
              </a:rPr>
              <a:t>    </a:t>
            </a:r>
            <a:r>
              <a:rPr lang="it-IT" sz="1400" dirty="0">
                <a:latin typeface="Comic Sans MS" pitchFamily="66" charset="0"/>
              </a:rPr>
              <a:t>Secondo uno studio pubblicato nel 2021 sul Journal </a:t>
            </a:r>
            <a:r>
              <a:rPr lang="it-IT" sz="1400" dirty="0" err="1">
                <a:latin typeface="Comic Sans MS" pitchFamily="66" charset="0"/>
              </a:rPr>
              <a:t>of</a:t>
            </a:r>
            <a:r>
              <a:rPr lang="it-IT" sz="1400" dirty="0">
                <a:latin typeface="Comic Sans MS" pitchFamily="66" charset="0"/>
              </a:rPr>
              <a:t> </a:t>
            </a:r>
            <a:r>
              <a:rPr lang="it-IT" sz="1400" dirty="0" err="1">
                <a:latin typeface="Comic Sans MS" pitchFamily="66" charset="0"/>
              </a:rPr>
              <a:t>Gerontology</a:t>
            </a:r>
            <a:r>
              <a:rPr lang="it-IT" sz="1400" dirty="0">
                <a:latin typeface="Comic Sans MS" pitchFamily="66" charset="0"/>
              </a:rPr>
              <a:t> la riduzione dell’infiammazione sistemica abbatte il rischio di sviluppare malattie in età avanzata. Infatti le ricerche sui centenari in buon salute mostrano che essi hanno livelli di infiammazione sistemica sorprendente bassi per la loro età.</a:t>
            </a:r>
          </a:p>
        </p:txBody>
      </p:sp>
      <p:sp>
        <p:nvSpPr>
          <p:cNvPr id="4" name="Ovale 3"/>
          <p:cNvSpPr/>
          <p:nvPr/>
        </p:nvSpPr>
        <p:spPr>
          <a:xfrm>
            <a:off x="285720" y="1571612"/>
            <a:ext cx="5572164" cy="1357322"/>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r>
              <a:rPr lang="it-IT" sz="2200" b="1" dirty="0">
                <a:solidFill>
                  <a:srgbClr val="C00000"/>
                </a:solidFill>
                <a:latin typeface="Comic Sans MS" pitchFamily="66" charset="0"/>
              </a:rPr>
              <a:t>Dieta antinfiammatoria</a:t>
            </a:r>
            <a:r>
              <a:rPr lang="it-IT" sz="2200" dirty="0">
                <a:solidFill>
                  <a:schemeClr val="tx1"/>
                </a:solidFill>
                <a:latin typeface="Comic Sans MS" pitchFamily="66" charset="0"/>
              </a:rPr>
              <a:t> </a:t>
            </a:r>
          </a:p>
          <a:p>
            <a:pPr algn="ctr"/>
            <a:r>
              <a:rPr lang="it-IT" sz="2200" dirty="0">
                <a:solidFill>
                  <a:schemeClr val="tx1"/>
                </a:solidFill>
                <a:latin typeface="Comic Sans MS" pitchFamily="66" charset="0"/>
              </a:rPr>
              <a:t>regime alimentare finalizzato a contrastare i processi infiammatori, e alleviare i sintomi e disagi che ne derivano.  E’ uno stile nutrizionale da seguire a lungo termine</a:t>
            </a:r>
            <a:r>
              <a:rPr lang="it-IT" dirty="0">
                <a:solidFill>
                  <a:schemeClr val="tx1"/>
                </a:solidFill>
                <a:latin typeface="Comic Sans MS" pitchFamily="66" charset="0"/>
              </a:rPr>
              <a:t>.</a:t>
            </a:r>
          </a:p>
          <a:p>
            <a:pPr algn="ctr"/>
            <a:endParaRPr lang="it-IT" dirty="0"/>
          </a:p>
        </p:txBody>
      </p:sp>
      <p:pic>
        <p:nvPicPr>
          <p:cNvPr id="5" name="Picture 32" descr="C:\Users\f.campolongo\Desktop\FUOCO-INFIAMMAZIONE.jpg"/>
          <p:cNvPicPr>
            <a:picLocks noChangeAspect="1" noChangeArrowheads="1"/>
          </p:cNvPicPr>
          <p:nvPr/>
        </p:nvPicPr>
        <p:blipFill>
          <a:blip r:embed="rId2"/>
          <a:srcRect/>
          <a:stretch>
            <a:fillRect/>
          </a:stretch>
        </p:blipFill>
        <p:spPr bwMode="auto">
          <a:xfrm>
            <a:off x="6000760" y="1500174"/>
            <a:ext cx="2920972" cy="1385766"/>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AutoShape 1"/>
          <p:cNvSpPr>
            <a:spLocks noChangeArrowheads="1"/>
          </p:cNvSpPr>
          <p:nvPr/>
        </p:nvSpPr>
        <p:spPr bwMode="auto">
          <a:xfrm>
            <a:off x="6500826" y="998538"/>
            <a:ext cx="2500330" cy="5502296"/>
          </a:xfrm>
          <a:prstGeom prst="roundRect">
            <a:avLst>
              <a:gd name="adj" fmla="val 16667"/>
            </a:avLst>
          </a:prstGeom>
          <a:solidFill>
            <a:srgbClr val="94DE61"/>
          </a:solidFill>
          <a:ln w="19080" cap="rnd">
            <a:solidFill>
              <a:srgbClr val="688E19"/>
            </a:solidFill>
            <a:miter lim="800000"/>
            <a:headEnd/>
            <a:tailEnd/>
          </a:ln>
          <a:effectLst>
            <a:outerShdw dist="38184" dir="18900000" algn="ctr" rotWithShape="0">
              <a:srgbClr val="000000">
                <a:alpha val="40033"/>
              </a:srgbClr>
            </a:outerShdw>
          </a:effectLst>
        </p:spPr>
        <p:txBody>
          <a:bodyPr lIns="90000" tIns="46800" rIns="90000" bIns="46800" anchor="ct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it-IT" sz="2400" i="1" u="sng" dirty="0">
              <a:solidFill>
                <a:srgbClr val="CC3300"/>
              </a:solidFill>
              <a:latin typeface="Trebuchet MS" pitchFamily="32" charset="0"/>
            </a:endParaRP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400" i="1" u="sng" dirty="0">
                <a:solidFill>
                  <a:srgbClr val="002060"/>
                </a:solidFill>
                <a:latin typeface="Trebuchet MS" pitchFamily="32" charset="0"/>
              </a:rPr>
              <a:t>Azioni possibili: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it-IT" sz="2400" i="1" dirty="0">
              <a:solidFill>
                <a:srgbClr val="CC3300"/>
              </a:solidFill>
              <a:latin typeface="Trebuchet MS" pitchFamily="32" charset="0"/>
            </a:endParaRP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Antiossidanti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Antimutageni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Stimolatori </a:t>
            </a:r>
            <a:r>
              <a:rPr lang="it-IT" sz="2000" dirty="0" err="1">
                <a:solidFill>
                  <a:srgbClr val="C00000"/>
                </a:solidFill>
                <a:latin typeface="Trebuchet MS" pitchFamily="32" charset="0"/>
              </a:rPr>
              <a:t>gastro-</a:t>
            </a:r>
            <a:r>
              <a:rPr lang="it-IT" sz="2000" dirty="0">
                <a:solidFill>
                  <a:srgbClr val="C00000"/>
                </a:solidFill>
                <a:latin typeface="Trebuchet MS" pitchFamily="32" charset="0"/>
              </a:rPr>
              <a:t> intestinali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err="1">
                <a:solidFill>
                  <a:srgbClr val="C00000"/>
                </a:solidFill>
                <a:latin typeface="Trebuchet MS" pitchFamily="32" charset="0"/>
              </a:rPr>
              <a:t>Immunomodulanti</a:t>
            </a:r>
            <a:endParaRPr lang="it-IT" sz="2000" dirty="0">
              <a:solidFill>
                <a:srgbClr val="C00000"/>
              </a:solidFill>
              <a:latin typeface="Trebuchet MS" pitchFamily="32" charset="0"/>
            </a:endParaRP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Antinfiammatori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Antivirali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Ipoallergenici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00000"/>
                </a:solidFill>
                <a:latin typeface="Trebuchet MS" pitchFamily="32" charset="0"/>
              </a:rPr>
              <a:t>Antitumorali </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CC3300"/>
                </a:solidFill>
                <a:latin typeface="Trebuchet MS" pitchFamily="32" charset="0"/>
              </a:rPr>
              <a:t>…</a:t>
            </a:r>
          </a:p>
        </p:txBody>
      </p:sp>
      <p:sp>
        <p:nvSpPr>
          <p:cNvPr id="19458" name="Text Box 2"/>
          <p:cNvSpPr txBox="1">
            <a:spLocks noChangeArrowheads="1"/>
          </p:cNvSpPr>
          <p:nvPr/>
        </p:nvSpPr>
        <p:spPr bwMode="auto">
          <a:xfrm>
            <a:off x="292856" y="450850"/>
            <a:ext cx="6446395" cy="1320800"/>
          </a:xfrm>
          <a:prstGeom prst="rect">
            <a:avLst/>
          </a:prstGeom>
          <a:noFill/>
          <a:ln w="9525" cap="flat">
            <a:noFill/>
            <a:round/>
            <a:headEnd/>
            <a:tailEnd/>
          </a:ln>
          <a:effectLst/>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800" b="1" dirty="0">
                <a:solidFill>
                  <a:srgbClr val="90C226"/>
                </a:solidFill>
                <a:latin typeface="Comic Sans MS" pitchFamily="66" charset="0"/>
              </a:rPr>
              <a:t>Gli alimenti </a:t>
            </a:r>
            <a:br>
              <a:rPr lang="it-IT" sz="2800" b="1" dirty="0">
                <a:solidFill>
                  <a:srgbClr val="90C226"/>
                </a:solidFill>
                <a:latin typeface="Comic Sans MS" pitchFamily="66" charset="0"/>
              </a:rPr>
            </a:br>
            <a:r>
              <a:rPr lang="it-IT" sz="2800" b="1" dirty="0">
                <a:solidFill>
                  <a:srgbClr val="90C226"/>
                </a:solidFill>
                <a:latin typeface="Comic Sans MS" pitchFamily="66" charset="0"/>
              </a:rPr>
              <a:t>	«FUNZIONALI»</a:t>
            </a:r>
          </a:p>
        </p:txBody>
      </p:sp>
      <p:pic>
        <p:nvPicPr>
          <p:cNvPr id="19459" name="Picture 3"/>
          <p:cNvPicPr>
            <a:picLocks noChangeAspect="1" noChangeArrowheads="1"/>
          </p:cNvPicPr>
          <p:nvPr/>
        </p:nvPicPr>
        <p:blipFill>
          <a:blip r:embed="rId3"/>
          <a:srcRect/>
          <a:stretch>
            <a:fillRect/>
          </a:stretch>
        </p:blipFill>
        <p:spPr bwMode="auto">
          <a:xfrm>
            <a:off x="904757" y="628651"/>
            <a:ext cx="6076159" cy="5668963"/>
          </a:xfrm>
          <a:prstGeom prst="rect">
            <a:avLst/>
          </a:prstGeom>
          <a:noFill/>
          <a:ln w="9525" cap="flat">
            <a:noFill/>
            <a:round/>
            <a:headEnd/>
            <a:tailEnd/>
          </a:ln>
          <a:effectLst/>
        </p:spPr>
      </p:pic>
      <p:sp>
        <p:nvSpPr>
          <p:cNvPr id="19460" name="Text Box 4"/>
          <p:cNvSpPr txBox="1">
            <a:spLocks noChangeArrowheads="1"/>
          </p:cNvSpPr>
          <p:nvPr/>
        </p:nvSpPr>
        <p:spPr bwMode="auto">
          <a:xfrm>
            <a:off x="5327353" y="2579688"/>
            <a:ext cx="887721" cy="371513"/>
          </a:xfrm>
          <a:prstGeom prst="rect">
            <a:avLst/>
          </a:prstGeom>
          <a:noFill/>
          <a:ln w="9525" cap="flat">
            <a:noFill/>
            <a:round/>
            <a:headEnd/>
            <a:tailEnd/>
          </a:ln>
          <a:effectLst/>
        </p:spPr>
        <p:txBody>
          <a:bodyPr wrap="square" lIns="90000" tIns="46800" rIns="90000" bIns="46800">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Yogurt</a:t>
            </a:r>
            <a:r>
              <a:rPr lang="it-IT" dirty="0">
                <a:solidFill>
                  <a:srgbClr val="000000"/>
                </a:solidFill>
                <a:latin typeface="Trebuchet MS" pitchFamily="32" charset="0"/>
              </a:rPr>
              <a:t> </a:t>
            </a:r>
          </a:p>
        </p:txBody>
      </p:sp>
      <p:sp>
        <p:nvSpPr>
          <p:cNvPr id="19461" name="Text Box 5"/>
          <p:cNvSpPr txBox="1">
            <a:spLocks noChangeArrowheads="1"/>
          </p:cNvSpPr>
          <p:nvPr/>
        </p:nvSpPr>
        <p:spPr bwMode="auto">
          <a:xfrm>
            <a:off x="1586897" y="3713163"/>
            <a:ext cx="880948" cy="1079399"/>
          </a:xfrm>
          <a:prstGeom prst="rect">
            <a:avLst/>
          </a:prstGeom>
          <a:noFill/>
          <a:ln w="9525" cap="flat">
            <a:noFill/>
            <a:round/>
            <a:headEnd/>
            <a:tailEnd/>
          </a:ln>
          <a:effectLst/>
        </p:spPr>
        <p:txBody>
          <a:bodyPr lIns="90000" tIns="46800" rIns="90000" bIns="46800">
            <a:spAutoFit/>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a:solidFill>
                  <a:srgbClr val="000000"/>
                </a:solidFill>
                <a:latin typeface="Trebuchet MS" pitchFamily="32" charset="0"/>
              </a:rPr>
              <a:t>Frutta secca </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a:solidFill>
                  <a:srgbClr val="000000"/>
                </a:solidFill>
                <a:latin typeface="Trebuchet MS" pitchFamily="32" charset="0"/>
              </a:rPr>
              <a:t>olio di oliva</a:t>
            </a:r>
          </a:p>
        </p:txBody>
      </p:sp>
      <p:sp>
        <p:nvSpPr>
          <p:cNvPr id="19462" name="Text Box 6"/>
          <p:cNvSpPr txBox="1">
            <a:spLocks noChangeArrowheads="1"/>
          </p:cNvSpPr>
          <p:nvPr/>
        </p:nvSpPr>
        <p:spPr bwMode="auto">
          <a:xfrm>
            <a:off x="857224" y="1963738"/>
            <a:ext cx="1170147" cy="1571842"/>
          </a:xfrm>
          <a:prstGeom prst="rect">
            <a:avLst/>
          </a:prstGeom>
          <a:noFill/>
          <a:ln w="9525" cap="flat">
            <a:noFill/>
            <a:round/>
            <a:headEnd/>
            <a:tailEnd/>
          </a:ln>
          <a:effectLst/>
        </p:spPr>
        <p:txBody>
          <a:bodyPr wrap="square" lIns="90000" tIns="46800" rIns="90000" bIns="46800">
            <a:spAutoFit/>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Arachidi</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Ceci</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Spinaci</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Uova</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Broccoli</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dirty="0">
                <a:solidFill>
                  <a:srgbClr val="000000"/>
                </a:solidFill>
                <a:latin typeface="Trebuchet MS" pitchFamily="32" charset="0"/>
              </a:rPr>
              <a:t>Carne</a:t>
            </a:r>
          </a:p>
        </p:txBody>
      </p:sp>
      <p:sp>
        <p:nvSpPr>
          <p:cNvPr id="19463" name="Text Box 7"/>
          <p:cNvSpPr txBox="1">
            <a:spLocks noChangeArrowheads="1"/>
          </p:cNvSpPr>
          <p:nvPr/>
        </p:nvSpPr>
        <p:spPr bwMode="auto">
          <a:xfrm>
            <a:off x="2209512" y="5311776"/>
            <a:ext cx="882139" cy="1079399"/>
          </a:xfrm>
          <a:prstGeom prst="rect">
            <a:avLst/>
          </a:prstGeom>
          <a:noFill/>
          <a:ln w="9525" cap="flat">
            <a:noFill/>
            <a:round/>
            <a:headEnd/>
            <a:tailEnd/>
          </a:ln>
          <a:effectLst/>
        </p:spPr>
        <p:txBody>
          <a:bodyPr lIns="90000" tIns="46800" rIns="90000" bIns="46800">
            <a:spAutoFit/>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a:solidFill>
                  <a:srgbClr val="000000"/>
                </a:solidFill>
                <a:latin typeface="Trebuchet MS" pitchFamily="32" charset="0"/>
              </a:rPr>
              <a:t>Mirtilli e more</a:t>
            </a:r>
          </a:p>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a:solidFill>
                  <a:srgbClr val="000000"/>
                </a:solidFill>
                <a:latin typeface="Trebuchet MS" pitchFamily="32" charset="0"/>
              </a:rPr>
              <a:t>Tè verde</a:t>
            </a:r>
          </a:p>
        </p:txBody>
      </p:sp>
      <p:sp>
        <p:nvSpPr>
          <p:cNvPr id="19464" name="Text Box 8"/>
          <p:cNvSpPr txBox="1">
            <a:spLocks noChangeArrowheads="1"/>
          </p:cNvSpPr>
          <p:nvPr/>
        </p:nvSpPr>
        <p:spPr bwMode="auto">
          <a:xfrm>
            <a:off x="5223782" y="5311775"/>
            <a:ext cx="882139" cy="586957"/>
          </a:xfrm>
          <a:prstGeom prst="rect">
            <a:avLst/>
          </a:prstGeom>
          <a:noFill/>
          <a:ln w="9525" cap="flat">
            <a:noFill/>
            <a:round/>
            <a:headEnd/>
            <a:tailEnd/>
          </a:ln>
          <a:effectLst/>
        </p:spPr>
        <p:txBody>
          <a:bodyPr lIns="90000" tIns="46800" rIns="90000" bIns="46800">
            <a:spAutoFit/>
          </a:bodyP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1600">
                <a:solidFill>
                  <a:srgbClr val="000000"/>
                </a:solidFill>
                <a:latin typeface="Trebuchet MS" pitchFamily="32" charset="0"/>
              </a:rPr>
              <a:t>Vino rosso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b="1" dirty="0">
                <a:latin typeface="Comic Sans MS" pitchFamily="66" charset="0"/>
              </a:rPr>
              <a:t>Alimenti da evitare o limitare</a:t>
            </a:r>
            <a:br>
              <a:rPr lang="it-IT" sz="3100" b="1" dirty="0"/>
            </a:br>
            <a:endParaRPr lang="it-IT" sz="3100" dirty="0"/>
          </a:p>
        </p:txBody>
      </p:sp>
      <p:sp>
        <p:nvSpPr>
          <p:cNvPr id="3" name="Segnaposto contenuto 2"/>
          <p:cNvSpPr>
            <a:spLocks noGrp="1"/>
          </p:cNvSpPr>
          <p:nvPr>
            <p:ph idx="1"/>
          </p:nvPr>
        </p:nvSpPr>
        <p:spPr>
          <a:xfrm>
            <a:off x="71406" y="1935480"/>
            <a:ext cx="8858312" cy="4636792"/>
          </a:xfrm>
        </p:spPr>
        <p:txBody>
          <a:bodyPr>
            <a:normAutofit/>
          </a:bodyPr>
          <a:lstStyle/>
          <a:p>
            <a:pPr>
              <a:buNone/>
            </a:pPr>
            <a:r>
              <a:rPr lang="it-IT" sz="2200" b="1" dirty="0">
                <a:solidFill>
                  <a:srgbClr val="C00000"/>
                </a:solidFill>
                <a:latin typeface="Comic Sans MS" pitchFamily="66" charset="0"/>
              </a:rPr>
              <a:t>Zuccheri Raffinati</a:t>
            </a:r>
          </a:p>
          <a:p>
            <a:pPr>
              <a:buNone/>
            </a:pPr>
            <a:r>
              <a:rPr lang="it-IT" sz="2000" dirty="0">
                <a:latin typeface="Comic Sans MS" pitchFamily="66" charset="0"/>
              </a:rPr>
              <a:t>Bevande zuccherate. Dolci industriali. </a:t>
            </a:r>
          </a:p>
          <a:p>
            <a:pPr>
              <a:buNone/>
            </a:pPr>
            <a:r>
              <a:rPr lang="it-IT" sz="2000" dirty="0">
                <a:latin typeface="Comic Sans MS" pitchFamily="66" charset="0"/>
              </a:rPr>
              <a:t>Prodotti da forno. Snack confezionati.</a:t>
            </a:r>
          </a:p>
          <a:p>
            <a:pPr>
              <a:buNone/>
            </a:pPr>
            <a:endParaRPr lang="it-IT" sz="2200" b="1" dirty="0">
              <a:solidFill>
                <a:srgbClr val="C00000"/>
              </a:solidFill>
              <a:latin typeface="Comic Sans MS" pitchFamily="66" charset="0"/>
            </a:endParaRPr>
          </a:p>
          <a:p>
            <a:pPr>
              <a:buNone/>
            </a:pPr>
            <a:r>
              <a:rPr lang="it-IT" sz="2200" b="1" dirty="0">
                <a:solidFill>
                  <a:srgbClr val="C00000"/>
                </a:solidFill>
                <a:latin typeface="Comic Sans MS" pitchFamily="66" charset="0"/>
              </a:rPr>
              <a:t>Grassi Trans</a:t>
            </a:r>
          </a:p>
          <a:p>
            <a:pPr>
              <a:buNone/>
            </a:pPr>
            <a:r>
              <a:rPr lang="it-IT" sz="2000" dirty="0">
                <a:latin typeface="Comic Sans MS" pitchFamily="66" charset="0"/>
              </a:rPr>
              <a:t>Cibi fritti. Margarine. Fast </a:t>
            </a:r>
            <a:r>
              <a:rPr lang="it-IT" sz="2000" dirty="0" err="1">
                <a:latin typeface="Comic Sans MS" pitchFamily="66" charset="0"/>
              </a:rPr>
              <a:t>food</a:t>
            </a:r>
            <a:r>
              <a:rPr lang="it-IT" sz="2000" dirty="0">
                <a:latin typeface="Comic Sans MS" pitchFamily="66" charset="0"/>
              </a:rPr>
              <a:t>. Alimenti </a:t>
            </a:r>
            <a:r>
              <a:rPr lang="it-IT" sz="2000" dirty="0" err="1">
                <a:latin typeface="Comic Sans MS" pitchFamily="66" charset="0"/>
              </a:rPr>
              <a:t>ultra-processati</a:t>
            </a:r>
            <a:r>
              <a:rPr lang="it-IT" sz="2000" dirty="0">
                <a:latin typeface="Comic Sans MS" pitchFamily="66" charset="0"/>
              </a:rPr>
              <a:t>.</a:t>
            </a:r>
          </a:p>
          <a:p>
            <a:pPr>
              <a:buNone/>
            </a:pPr>
            <a:endParaRPr lang="it-IT" sz="2200" b="1" dirty="0">
              <a:solidFill>
                <a:srgbClr val="C00000"/>
              </a:solidFill>
              <a:latin typeface="Comic Sans MS" pitchFamily="66" charset="0"/>
            </a:endParaRPr>
          </a:p>
          <a:p>
            <a:pPr>
              <a:buNone/>
            </a:pPr>
            <a:r>
              <a:rPr lang="it-IT" sz="2200" b="1" dirty="0">
                <a:solidFill>
                  <a:srgbClr val="C00000"/>
                </a:solidFill>
                <a:latin typeface="Comic Sans MS" pitchFamily="66" charset="0"/>
              </a:rPr>
              <a:t>Carni Processate</a:t>
            </a:r>
          </a:p>
          <a:p>
            <a:pPr>
              <a:buNone/>
            </a:pPr>
            <a:r>
              <a:rPr lang="it-IT" sz="2000" dirty="0">
                <a:latin typeface="Comic Sans MS" pitchFamily="66" charset="0"/>
              </a:rPr>
              <a:t>Salumi. Insaccati. Carni affumicate. Wurstel e salsicce.</a:t>
            </a:r>
          </a:p>
          <a:p>
            <a:pPr>
              <a:buNone/>
            </a:pPr>
            <a:endParaRPr lang="it-IT" sz="2000" b="1" dirty="0">
              <a:solidFill>
                <a:srgbClr val="C00000"/>
              </a:solidFill>
              <a:latin typeface="Comic Sans MS" pitchFamily="66" charset="0"/>
            </a:endParaRPr>
          </a:p>
          <a:p>
            <a:pPr>
              <a:buNone/>
            </a:pPr>
            <a:r>
              <a:rPr lang="it-IT" sz="2000" b="1" dirty="0">
                <a:solidFill>
                  <a:srgbClr val="C00000"/>
                </a:solidFill>
                <a:latin typeface="Comic Sans MS" pitchFamily="66" charset="0"/>
              </a:rPr>
              <a:t>Alcool</a:t>
            </a:r>
          </a:p>
          <a:p>
            <a:pPr>
              <a:buNone/>
            </a:pPr>
            <a:r>
              <a:rPr lang="it-IT" sz="2000" dirty="0">
                <a:latin typeface="Comic Sans MS" pitchFamily="66" charset="0"/>
              </a:rPr>
              <a:t>Superalcolici. Birra in eccesso. Cocktail zuccherati.</a:t>
            </a:r>
          </a:p>
        </p:txBody>
      </p:sp>
      <p:pic>
        <p:nvPicPr>
          <p:cNvPr id="4" name="Picture 4" descr="C:\Users\f.campolongo\Desktop\cibo-raffinato-630x340.jpg"/>
          <p:cNvPicPr>
            <a:picLocks noChangeAspect="1" noChangeArrowheads="1"/>
          </p:cNvPicPr>
          <p:nvPr/>
        </p:nvPicPr>
        <p:blipFill>
          <a:blip r:embed="rId2"/>
          <a:srcRect/>
          <a:stretch>
            <a:fillRect/>
          </a:stretch>
        </p:blipFill>
        <p:spPr bwMode="auto">
          <a:xfrm>
            <a:off x="6000760" y="1928802"/>
            <a:ext cx="2691490" cy="1452550"/>
          </a:xfrm>
          <a:prstGeom prst="rect">
            <a:avLst/>
          </a:prstGeom>
          <a:noFill/>
        </p:spPr>
      </p:pic>
      <p:pic>
        <p:nvPicPr>
          <p:cNvPr id="5" name="Picture 18" descr="C:\Users\f.campolongo\Desktop\bevande-da-non-bere-durante-l-estate-caldo-disidratanti.jpg"/>
          <p:cNvPicPr>
            <a:picLocks noChangeAspect="1" noChangeArrowheads="1"/>
          </p:cNvPicPr>
          <p:nvPr/>
        </p:nvPicPr>
        <p:blipFill>
          <a:blip r:embed="rId3" cstate="print"/>
          <a:srcRect/>
          <a:stretch>
            <a:fillRect/>
          </a:stretch>
        </p:blipFill>
        <p:spPr bwMode="auto">
          <a:xfrm>
            <a:off x="6643702" y="5429264"/>
            <a:ext cx="1585483" cy="1071876"/>
          </a:xfrm>
          <a:prstGeom prst="rect">
            <a:avLst/>
          </a:prstGeom>
          <a:noFill/>
        </p:spPr>
      </p:pic>
      <p:sp>
        <p:nvSpPr>
          <p:cNvPr id="6" name="Per 5"/>
          <p:cNvSpPr/>
          <p:nvPr/>
        </p:nvSpPr>
        <p:spPr>
          <a:xfrm>
            <a:off x="7215206" y="571480"/>
            <a:ext cx="914400" cy="914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rgbClr val="C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508331" y="609600"/>
            <a:ext cx="6899964" cy="1524000"/>
          </a:xfrm>
          <a:prstGeom prst="rect">
            <a:avLst/>
          </a:prstGeom>
          <a:noFill/>
          <a:ln w="9525" cap="flat">
            <a:noFill/>
            <a:round/>
            <a:headEnd/>
            <a:tailEnd/>
          </a:ln>
          <a:effectLst/>
        </p:spPr>
        <p:txBody>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900" b="1" dirty="0">
                <a:solidFill>
                  <a:schemeClr val="accent1"/>
                </a:solidFill>
                <a:latin typeface="Comic Sans MS" pitchFamily="66" charset="0"/>
              </a:rPr>
              <a:t>Evitare il «cibo spazzatura»</a:t>
            </a:r>
            <a:br>
              <a:rPr lang="it-IT" sz="2900" b="1" dirty="0">
                <a:solidFill>
                  <a:schemeClr val="accent1"/>
                </a:solidFill>
                <a:latin typeface="Comic Sans MS" pitchFamily="66" charset="0"/>
              </a:rPr>
            </a:br>
            <a:br>
              <a:rPr lang="it-IT" sz="2900" dirty="0">
                <a:solidFill>
                  <a:srgbClr val="90C226"/>
                </a:solidFill>
                <a:latin typeface="Trebuchet MS" pitchFamily="32" charset="0"/>
              </a:rPr>
            </a:br>
            <a:r>
              <a:rPr lang="it-IT" dirty="0">
                <a:solidFill>
                  <a:srgbClr val="FF0000"/>
                </a:solidFill>
                <a:latin typeface="Comic Sans MS" pitchFamily="66" charset="0"/>
              </a:rPr>
              <a:t>GRASSI INDUSTRIALI E FARINE RAFFINATE </a:t>
            </a:r>
            <a:br>
              <a:rPr lang="it-IT" dirty="0">
                <a:solidFill>
                  <a:srgbClr val="FF0000"/>
                </a:solidFill>
                <a:latin typeface="Comic Sans MS" pitchFamily="66" charset="0"/>
              </a:rPr>
            </a:br>
            <a:r>
              <a:rPr lang="it-IT" dirty="0">
                <a:solidFill>
                  <a:srgbClr val="FF0000"/>
                </a:solidFill>
                <a:latin typeface="Comic Sans MS" pitchFamily="66" charset="0"/>
              </a:rPr>
              <a:t>FAVORISCONO L’INFIAMMAZIONE DELL’ORGANISMO</a:t>
            </a:r>
          </a:p>
        </p:txBody>
      </p:sp>
      <p:pic>
        <p:nvPicPr>
          <p:cNvPr id="20482" name="Picture 2"/>
          <p:cNvPicPr>
            <a:picLocks noChangeAspect="1" noChangeArrowheads="1"/>
          </p:cNvPicPr>
          <p:nvPr/>
        </p:nvPicPr>
        <p:blipFill>
          <a:blip r:embed="rId3"/>
          <a:srcRect/>
          <a:stretch>
            <a:fillRect/>
          </a:stretch>
        </p:blipFill>
        <p:spPr bwMode="auto">
          <a:xfrm>
            <a:off x="508331" y="2378076"/>
            <a:ext cx="3840456" cy="3413125"/>
          </a:xfrm>
          <a:prstGeom prst="rect">
            <a:avLst/>
          </a:prstGeom>
          <a:noFill/>
          <a:ln w="9525" cap="flat">
            <a:noFill/>
            <a:round/>
            <a:headEnd/>
            <a:tailEnd/>
          </a:ln>
          <a:effectLst/>
        </p:spPr>
      </p:pic>
      <p:pic>
        <p:nvPicPr>
          <p:cNvPr id="20483" name="Picture 3"/>
          <p:cNvPicPr>
            <a:picLocks noChangeAspect="1" noChangeArrowheads="1"/>
          </p:cNvPicPr>
          <p:nvPr/>
        </p:nvPicPr>
        <p:blipFill>
          <a:blip r:embed="rId4"/>
          <a:srcRect/>
          <a:stretch>
            <a:fillRect/>
          </a:stretch>
        </p:blipFill>
        <p:spPr bwMode="auto">
          <a:xfrm>
            <a:off x="4452358" y="2114550"/>
            <a:ext cx="4283311" cy="3182938"/>
          </a:xfrm>
          <a:prstGeom prst="rect">
            <a:avLst/>
          </a:prstGeom>
          <a:noFill/>
          <a:ln w="9525" cap="flat">
            <a:noFill/>
            <a:round/>
            <a:headEnd/>
            <a:tailEnd/>
          </a:ln>
          <a:effectLst/>
        </p:spPr>
      </p:pic>
      <p:sp>
        <p:nvSpPr>
          <p:cNvPr id="20484" name="Oval 4"/>
          <p:cNvSpPr>
            <a:spLocks noChangeArrowheads="1"/>
          </p:cNvSpPr>
          <p:nvPr/>
        </p:nvSpPr>
        <p:spPr bwMode="auto">
          <a:xfrm>
            <a:off x="4809499" y="4779963"/>
            <a:ext cx="2432130" cy="1693862"/>
          </a:xfrm>
          <a:prstGeom prst="ellipse">
            <a:avLst/>
          </a:prstGeom>
          <a:gradFill rotWithShape="0">
            <a:gsLst>
              <a:gs pos="0">
                <a:srgbClr val="D3E5BD"/>
              </a:gs>
              <a:gs pos="100000">
                <a:srgbClr val="A0C960"/>
              </a:gs>
            </a:gsLst>
            <a:lin ang="5400000" scaled="1"/>
          </a:gradFill>
          <a:ln w="12600" cap="rnd">
            <a:solidFill>
              <a:srgbClr val="90C226"/>
            </a:solidFill>
            <a:miter lim="800000"/>
            <a:headEnd/>
            <a:tailEnd/>
          </a:ln>
          <a:effectLst/>
        </p:spPr>
        <p:txBody>
          <a:bodyPr wrap="none" anchor="ctr"/>
          <a:lstStyle/>
          <a:p>
            <a:endParaRPr lang="it-IT"/>
          </a:p>
        </p:txBody>
      </p:sp>
      <p:sp>
        <p:nvSpPr>
          <p:cNvPr id="20485" name="Text Box 5"/>
          <p:cNvSpPr txBox="1">
            <a:spLocks noChangeArrowheads="1"/>
          </p:cNvSpPr>
          <p:nvPr/>
        </p:nvSpPr>
        <p:spPr bwMode="auto">
          <a:xfrm>
            <a:off x="4964260" y="5291139"/>
            <a:ext cx="2011894" cy="642937"/>
          </a:xfrm>
          <a:prstGeom prst="rect">
            <a:avLst/>
          </a:prstGeom>
          <a:noFill/>
          <a:ln w="9525" cap="flat">
            <a:noFill/>
            <a:round/>
            <a:headEnd/>
            <a:tailEnd/>
          </a:ln>
          <a:effectLst/>
        </p:spPr>
        <p:txBody>
          <a:bodyPr lIns="90000" tIns="46800" rIns="90000" bIns="46800">
            <a:spAutoFit/>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b="1">
                <a:solidFill>
                  <a:srgbClr val="FF0000"/>
                </a:solidFill>
              </a:rPr>
              <a:t>SCARSO SENSO DI SAZIETA’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additive="repl">
                                        <p:cTn id="6" dur="1" fill="hold">
                                          <p:stCondLst>
                                            <p:cond delay="0"/>
                                          </p:stCondLst>
                                        </p:cTn>
                                        <p:tgtEl>
                                          <p:spTgt spid="20483"/>
                                        </p:tgtEl>
                                        <p:attrNameLst>
                                          <p:attrName>style.visibility</p:attrName>
                                        </p:attrNameLst>
                                      </p:cBhvr>
                                      <p:to>
                                        <p:strVal val="visible"/>
                                      </p:to>
                                    </p:set>
                                    <p:animEffect transition="in" filter="circle(in)">
                                      <p:cBhvr additive="repl">
                                        <p:cTn id="7" dur="20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2844" y="571480"/>
            <a:ext cx="8858312" cy="785818"/>
          </a:xfrm>
        </p:spPr>
        <p:txBody>
          <a:bodyPr>
            <a:noAutofit/>
          </a:bodyPr>
          <a:lstStyle/>
          <a:p>
            <a:pPr algn="ctr"/>
            <a:r>
              <a:rPr lang="it-IT" sz="3200" b="1" dirty="0">
                <a:latin typeface="Comic Sans MS" pitchFamily="66" charset="0"/>
              </a:rPr>
              <a:t>Principi fondamentali </a:t>
            </a:r>
            <a:r>
              <a:rPr lang="it-IT" sz="2400" b="1" dirty="0">
                <a:latin typeface="Comic Sans MS" pitchFamily="66" charset="0"/>
              </a:rPr>
              <a:t>della dieta antinfiammatoria</a:t>
            </a:r>
            <a:br>
              <a:rPr lang="it-IT" sz="2400" b="1" dirty="0"/>
            </a:br>
            <a:endParaRPr lang="it-IT" sz="2400" dirty="0"/>
          </a:p>
        </p:txBody>
      </p:sp>
      <p:sp>
        <p:nvSpPr>
          <p:cNvPr id="3" name="Segnaposto contenuto 2"/>
          <p:cNvSpPr>
            <a:spLocks noGrp="1"/>
          </p:cNvSpPr>
          <p:nvPr>
            <p:ph idx="1"/>
          </p:nvPr>
        </p:nvSpPr>
        <p:spPr>
          <a:xfrm>
            <a:off x="457200" y="1714488"/>
            <a:ext cx="8229600" cy="4929222"/>
          </a:xfrm>
        </p:spPr>
        <p:txBody>
          <a:bodyPr>
            <a:normAutofit fontScale="70000" lnSpcReduction="20000"/>
          </a:bodyPr>
          <a:lstStyle/>
          <a:p>
            <a:r>
              <a:rPr lang="it-IT" sz="2300" dirty="0">
                <a:solidFill>
                  <a:srgbClr val="C00000"/>
                </a:solidFill>
                <a:latin typeface="Comic Sans MS" pitchFamily="66" charset="0"/>
              </a:rPr>
              <a:t>Aumentare Cibi Antinfiammatori</a:t>
            </a:r>
          </a:p>
          <a:p>
            <a:r>
              <a:rPr lang="it-IT" sz="2300" dirty="0">
                <a:solidFill>
                  <a:srgbClr val="C00000"/>
                </a:solidFill>
                <a:latin typeface="Comic Sans MS" pitchFamily="66" charset="0"/>
              </a:rPr>
              <a:t>Ridurre Cibi </a:t>
            </a:r>
            <a:r>
              <a:rPr lang="it-IT" sz="2300" dirty="0" err="1">
                <a:solidFill>
                  <a:srgbClr val="C00000"/>
                </a:solidFill>
                <a:latin typeface="Comic Sans MS" pitchFamily="66" charset="0"/>
              </a:rPr>
              <a:t>Pro-infiammatori</a:t>
            </a:r>
            <a:endParaRPr lang="it-IT" sz="2300" dirty="0">
              <a:solidFill>
                <a:srgbClr val="C00000"/>
              </a:solidFill>
              <a:latin typeface="Comic Sans MS" pitchFamily="66" charset="0"/>
            </a:endParaRPr>
          </a:p>
          <a:p>
            <a:r>
              <a:rPr lang="it-IT" sz="2300" dirty="0">
                <a:solidFill>
                  <a:srgbClr val="C00000"/>
                </a:solidFill>
                <a:latin typeface="Comic Sans MS" pitchFamily="66" charset="0"/>
              </a:rPr>
              <a:t>Idratazione Adeguata</a:t>
            </a:r>
          </a:p>
          <a:p>
            <a:r>
              <a:rPr lang="it-IT" sz="2300" dirty="0">
                <a:solidFill>
                  <a:srgbClr val="C00000"/>
                </a:solidFill>
                <a:latin typeface="Comic Sans MS" pitchFamily="66" charset="0"/>
              </a:rPr>
              <a:t>Bilanciare i Macronutrienti</a:t>
            </a:r>
            <a:r>
              <a:rPr lang="it-IT" sz="2300" dirty="0">
                <a:latin typeface="Comic Sans MS" pitchFamily="66" charset="0"/>
              </a:rPr>
              <a:t>, proporzioni corrette di proteine, carboidrati e grassi</a:t>
            </a:r>
          </a:p>
          <a:p>
            <a:pPr algn="ctr">
              <a:buNone/>
            </a:pPr>
            <a:endParaRPr lang="it-IT" sz="2400" b="1" dirty="0"/>
          </a:p>
          <a:p>
            <a:pPr algn="ctr">
              <a:buNone/>
            </a:pPr>
            <a:endParaRPr lang="it-IT" sz="2400" b="1" dirty="0"/>
          </a:p>
          <a:p>
            <a:pPr algn="ctr">
              <a:buNone/>
            </a:pPr>
            <a:endParaRPr lang="it-IT" sz="2400" b="1" i="1" dirty="0">
              <a:solidFill>
                <a:srgbClr val="00B050"/>
              </a:solidFill>
              <a:latin typeface="Comic Sans MS" pitchFamily="66" charset="0"/>
            </a:endParaRPr>
          </a:p>
          <a:p>
            <a:pPr algn="ctr">
              <a:buNone/>
            </a:pPr>
            <a:r>
              <a:rPr lang="it-IT" sz="2400" b="1" i="1" dirty="0">
                <a:solidFill>
                  <a:srgbClr val="00B050"/>
                </a:solidFill>
                <a:latin typeface="Comic Sans MS" pitchFamily="66" charset="0"/>
              </a:rPr>
              <a:t>Consigli pratici per </a:t>
            </a:r>
            <a:r>
              <a:rPr lang="it-IT" sz="2400" b="1" i="1" dirty="0" err="1">
                <a:solidFill>
                  <a:srgbClr val="00B050"/>
                </a:solidFill>
                <a:latin typeface="Comic Sans MS" pitchFamily="66" charset="0"/>
              </a:rPr>
              <a:t>iniziare…</a:t>
            </a:r>
            <a:endParaRPr lang="it-IT" sz="2400" b="1" i="1" dirty="0">
              <a:solidFill>
                <a:srgbClr val="00B050"/>
              </a:solidFill>
              <a:latin typeface="Comic Sans MS" pitchFamily="66" charset="0"/>
            </a:endParaRPr>
          </a:p>
          <a:p>
            <a:pPr algn="ctr">
              <a:buNone/>
            </a:pPr>
            <a:endParaRPr lang="it-IT" sz="2400" b="1" i="1" dirty="0">
              <a:solidFill>
                <a:srgbClr val="00B050"/>
              </a:solidFill>
              <a:latin typeface="Comic Sans MS" pitchFamily="66" charset="0"/>
            </a:endParaRPr>
          </a:p>
          <a:p>
            <a:pPr>
              <a:buNone/>
            </a:pPr>
            <a:r>
              <a:rPr lang="it-IT" sz="2400" b="1" dirty="0">
                <a:latin typeface="Comic Sans MS" pitchFamily="66" charset="0"/>
              </a:rPr>
              <a:t>Inizia gradualmente</a:t>
            </a:r>
          </a:p>
          <a:p>
            <a:r>
              <a:rPr lang="it-IT" sz="2300" dirty="0">
                <a:latin typeface="Comic Sans MS" pitchFamily="66" charset="0"/>
              </a:rPr>
              <a:t>Introduci piccoli cambiamenti settimanali. Non rivoluzionare tutto subito.</a:t>
            </a:r>
          </a:p>
          <a:p>
            <a:pPr>
              <a:buNone/>
            </a:pPr>
            <a:r>
              <a:rPr lang="it-IT" sz="2300" b="1" dirty="0">
                <a:latin typeface="Comic Sans MS" pitchFamily="66" charset="0"/>
              </a:rPr>
              <a:t>Spesa consapevole</a:t>
            </a:r>
          </a:p>
          <a:p>
            <a:r>
              <a:rPr lang="it-IT" sz="2300" dirty="0">
                <a:latin typeface="Comic Sans MS" pitchFamily="66" charset="0"/>
              </a:rPr>
              <a:t>Prepara una lista. Leggi le etichette. Scegli prodotti freschi e minimamente processati.</a:t>
            </a:r>
          </a:p>
          <a:p>
            <a:pPr>
              <a:buNone/>
            </a:pPr>
            <a:r>
              <a:rPr lang="it-IT" sz="2300" b="1" dirty="0">
                <a:latin typeface="Comic Sans MS" pitchFamily="66" charset="0"/>
              </a:rPr>
              <a:t>Sperimentazione culinaria</a:t>
            </a:r>
          </a:p>
          <a:p>
            <a:r>
              <a:rPr lang="it-IT" sz="2300" dirty="0">
                <a:latin typeface="Comic Sans MS" pitchFamily="66" charset="0"/>
              </a:rPr>
              <a:t>Nuove ricette. Nuovi sapori. Rendi il cibo sano e gustoso.</a:t>
            </a:r>
          </a:p>
          <a:p>
            <a:pPr algn="ctr">
              <a:buNone/>
            </a:pPr>
            <a:br>
              <a:rPr lang="it-IT" sz="2400" b="1" dirty="0"/>
            </a:br>
            <a:endParaRPr lang="it-IT" dirty="0"/>
          </a:p>
        </p:txBody>
      </p:sp>
      <p:pic>
        <p:nvPicPr>
          <p:cNvPr id="4" name="Picture 14" descr="C:\Users\f.campolongo\AppData\Local\Packages\Microsoft.Windows.Photos_8wekyb3d8bbwe\TempState\ShareServiceTempFolder\spesa.jpeg"/>
          <p:cNvPicPr>
            <a:picLocks noChangeAspect="1" noChangeArrowheads="1"/>
          </p:cNvPicPr>
          <p:nvPr/>
        </p:nvPicPr>
        <p:blipFill>
          <a:blip r:embed="rId2" cstate="print"/>
          <a:srcRect/>
          <a:stretch>
            <a:fillRect/>
          </a:stretch>
        </p:blipFill>
        <p:spPr bwMode="auto">
          <a:xfrm>
            <a:off x="7215206" y="3071811"/>
            <a:ext cx="1225561" cy="1143008"/>
          </a:xfrm>
          <a:prstGeom prst="rect">
            <a:avLst/>
          </a:prstGeom>
          <a:noFill/>
        </p:spPr>
      </p:pic>
      <p:pic>
        <p:nvPicPr>
          <p:cNvPr id="5" name="Picture 2"/>
          <p:cNvPicPr>
            <a:picLocks noChangeAspect="1" noChangeArrowheads="1"/>
          </p:cNvPicPr>
          <p:nvPr/>
        </p:nvPicPr>
        <p:blipFill>
          <a:blip r:embed="rId3" cstate="print"/>
          <a:srcRect/>
          <a:stretch>
            <a:fillRect/>
          </a:stretch>
        </p:blipFill>
        <p:spPr bwMode="auto">
          <a:xfrm>
            <a:off x="7429520" y="1071546"/>
            <a:ext cx="1000132" cy="1203320"/>
          </a:xfrm>
          <a:prstGeom prst="rect">
            <a:avLst/>
          </a:prstGeom>
          <a:noFill/>
          <a:ln w="9525" cap="flat">
            <a:noFill/>
            <a:round/>
            <a:headEnd/>
            <a:tailEnd/>
          </a:ln>
          <a:effectLst/>
        </p:spPr>
      </p:pic>
      <p:pic>
        <p:nvPicPr>
          <p:cNvPr id="6" name="Picture 3"/>
          <p:cNvPicPr>
            <a:picLocks noChangeAspect="1" noChangeArrowheads="1"/>
          </p:cNvPicPr>
          <p:nvPr/>
        </p:nvPicPr>
        <p:blipFill>
          <a:blip r:embed="rId4" cstate="print"/>
          <a:srcRect/>
          <a:stretch>
            <a:fillRect/>
          </a:stretch>
        </p:blipFill>
        <p:spPr bwMode="auto">
          <a:xfrm>
            <a:off x="7429520" y="5429264"/>
            <a:ext cx="1019164" cy="1019164"/>
          </a:xfrm>
          <a:prstGeom prst="rect">
            <a:avLst/>
          </a:prstGeom>
          <a:noFill/>
          <a:ln w="9525" cap="flat">
            <a:noFill/>
            <a:round/>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br>
              <a:rPr lang="it-IT" sz="3100" b="1" dirty="0"/>
            </a:br>
            <a:br>
              <a:rPr lang="it-IT" sz="3100" b="1" dirty="0"/>
            </a:br>
            <a:r>
              <a:rPr lang="it-IT" sz="3100" b="1" dirty="0">
                <a:latin typeface="Comic Sans MS" pitchFamily="66" charset="0"/>
              </a:rPr>
              <a:t>Esempio di Menù Antinfiammatorio</a:t>
            </a:r>
            <a:br>
              <a:rPr lang="it-IT" b="1" dirty="0">
                <a:latin typeface="Comic Sans MS" pitchFamily="66" charset="0"/>
              </a:rPr>
            </a:br>
            <a:endParaRPr lang="it-IT" dirty="0">
              <a:latin typeface="Comic Sans MS" pitchFamily="66" charset="0"/>
            </a:endParaRPr>
          </a:p>
        </p:txBody>
      </p:sp>
      <p:sp>
        <p:nvSpPr>
          <p:cNvPr id="3" name="Segnaposto contenuto 2"/>
          <p:cNvSpPr>
            <a:spLocks noGrp="1"/>
          </p:cNvSpPr>
          <p:nvPr>
            <p:ph idx="1"/>
          </p:nvPr>
        </p:nvSpPr>
        <p:spPr>
          <a:xfrm>
            <a:off x="142844" y="1935480"/>
            <a:ext cx="8929750" cy="4389120"/>
          </a:xfrm>
        </p:spPr>
        <p:txBody>
          <a:bodyPr>
            <a:normAutofit fontScale="70000" lnSpcReduction="20000"/>
          </a:bodyPr>
          <a:lstStyle/>
          <a:p>
            <a:pPr>
              <a:buNone/>
            </a:pPr>
            <a:r>
              <a:rPr lang="it-IT" b="1" dirty="0">
                <a:solidFill>
                  <a:srgbClr val="C00000"/>
                </a:solidFill>
                <a:latin typeface="Comic Sans MS" pitchFamily="66" charset="0"/>
              </a:rPr>
              <a:t>Colazione</a:t>
            </a:r>
          </a:p>
          <a:p>
            <a:r>
              <a:rPr lang="it-IT" dirty="0">
                <a:latin typeface="Comic Sans MS" pitchFamily="66" charset="0"/>
              </a:rPr>
              <a:t>120 ml di latte di avena + 30 gr di fiocchi di avena integrali + 10 gr di semi di </a:t>
            </a:r>
            <a:r>
              <a:rPr lang="it-IT" dirty="0" err="1">
                <a:latin typeface="Comic Sans MS" pitchFamily="66" charset="0"/>
              </a:rPr>
              <a:t>chia</a:t>
            </a:r>
            <a:r>
              <a:rPr lang="it-IT" dirty="0">
                <a:latin typeface="Comic Sans MS" pitchFamily="66" charset="0"/>
              </a:rPr>
              <a:t> + cannella a piacere + una tazza di tè verde senza zucchero. </a:t>
            </a:r>
          </a:p>
          <a:p>
            <a:pPr>
              <a:buNone/>
            </a:pPr>
            <a:r>
              <a:rPr lang="it-IT" b="1" dirty="0">
                <a:solidFill>
                  <a:srgbClr val="C00000"/>
                </a:solidFill>
                <a:latin typeface="Comic Sans MS" pitchFamily="66" charset="0"/>
              </a:rPr>
              <a:t>Spuntino del mattino</a:t>
            </a:r>
          </a:p>
          <a:p>
            <a:r>
              <a:rPr lang="it-IT" dirty="0">
                <a:latin typeface="Comic Sans MS" pitchFamily="66" charset="0"/>
              </a:rPr>
              <a:t>3 noci + 100 gr di mirtilli.</a:t>
            </a:r>
          </a:p>
          <a:p>
            <a:pPr>
              <a:buNone/>
            </a:pPr>
            <a:r>
              <a:rPr lang="it-IT" b="1" dirty="0">
                <a:solidFill>
                  <a:srgbClr val="C00000"/>
                </a:solidFill>
                <a:latin typeface="Comic Sans MS" pitchFamily="66" charset="0"/>
              </a:rPr>
              <a:t>Pranzo</a:t>
            </a:r>
          </a:p>
          <a:p>
            <a:r>
              <a:rPr lang="it-IT" dirty="0" err="1">
                <a:latin typeface="Comic Sans MS" pitchFamily="66" charset="0"/>
              </a:rPr>
              <a:t>Quinoa</a:t>
            </a:r>
            <a:r>
              <a:rPr lang="it-IT" dirty="0">
                <a:latin typeface="Comic Sans MS" pitchFamily="66" charset="0"/>
              </a:rPr>
              <a:t> (lessata) con verdure grigliate, rucola e curcuma.</a:t>
            </a:r>
          </a:p>
          <a:p>
            <a:r>
              <a:rPr lang="it-IT" dirty="0">
                <a:latin typeface="Comic Sans MS" pitchFamily="66" charset="0"/>
              </a:rPr>
              <a:t>Filetto di salmone con semi di finocchio e rosmarino + broccoli al vapore conditi con aglio fresco e prezzemolo </a:t>
            </a:r>
          </a:p>
          <a:p>
            <a:pPr>
              <a:buNone/>
            </a:pPr>
            <a:r>
              <a:rPr lang="it-IT" dirty="0">
                <a:latin typeface="Comic Sans MS" pitchFamily="66" charset="0"/>
              </a:rPr>
              <a:t>    Olio extra vergine d'oliva </a:t>
            </a:r>
            <a:r>
              <a:rPr lang="it-IT" sz="2000" dirty="0">
                <a:latin typeface="Comic Sans MS" pitchFamily="66" charset="0"/>
              </a:rPr>
              <a:t>(per condire)</a:t>
            </a:r>
          </a:p>
          <a:p>
            <a:pPr>
              <a:buNone/>
            </a:pPr>
            <a:r>
              <a:rPr lang="it-IT" b="1" dirty="0">
                <a:solidFill>
                  <a:srgbClr val="C00000"/>
                </a:solidFill>
                <a:latin typeface="Comic Sans MS" pitchFamily="66" charset="0"/>
              </a:rPr>
              <a:t>Spuntino del pomeriggio</a:t>
            </a:r>
          </a:p>
          <a:p>
            <a:r>
              <a:rPr lang="it-IT" dirty="0">
                <a:latin typeface="Comic Sans MS" pitchFamily="66" charset="0"/>
              </a:rPr>
              <a:t>Bastoncini di carota e sedano + Kefir ml.120 + 15 gr di cioccolato fondente</a:t>
            </a:r>
          </a:p>
          <a:p>
            <a:pPr>
              <a:buNone/>
            </a:pPr>
            <a:r>
              <a:rPr lang="it-IT" b="1" dirty="0">
                <a:solidFill>
                  <a:srgbClr val="C00000"/>
                </a:solidFill>
                <a:latin typeface="Comic Sans MS" pitchFamily="66" charset="0"/>
              </a:rPr>
              <a:t>Cena</a:t>
            </a:r>
          </a:p>
          <a:p>
            <a:r>
              <a:rPr lang="it-IT" dirty="0">
                <a:latin typeface="Comic Sans MS" pitchFamily="66" charset="0"/>
              </a:rPr>
              <a:t>Vellutata di cavolfiore con 30 gr di crostini e 10 gr di mandorle.</a:t>
            </a:r>
          </a:p>
          <a:p>
            <a:r>
              <a:rPr lang="it-IT" dirty="0">
                <a:latin typeface="Comic Sans MS" pitchFamily="66" charset="0"/>
              </a:rPr>
              <a:t>Pollo al forno con erbette e zenzero + cavolo nero al vapore. </a:t>
            </a:r>
          </a:p>
          <a:p>
            <a:pPr>
              <a:buNone/>
            </a:pPr>
            <a:r>
              <a:rPr lang="it-IT" dirty="0">
                <a:latin typeface="Comic Sans MS" pitchFamily="66" charset="0"/>
              </a:rPr>
              <a:t>    Olio extra vergine d'oliva </a:t>
            </a:r>
            <a:r>
              <a:rPr lang="it-IT" sz="2000" dirty="0">
                <a:latin typeface="Comic Sans MS" pitchFamily="66" charset="0"/>
              </a:rPr>
              <a:t>(per condire)</a:t>
            </a:r>
          </a:p>
          <a:p>
            <a:endParaRPr lang="it-IT" dirty="0"/>
          </a:p>
        </p:txBody>
      </p:sp>
      <p:pic>
        <p:nvPicPr>
          <p:cNvPr id="4" name="Picture 6" descr="C:\Users\f.campolongo\Desktop\Immagine-in-Evidenza-come-creare-un-menù-perfetto-1200x675.jpg"/>
          <p:cNvPicPr>
            <a:picLocks noChangeAspect="1" noChangeArrowheads="1"/>
          </p:cNvPicPr>
          <p:nvPr/>
        </p:nvPicPr>
        <p:blipFill>
          <a:blip r:embed="rId2"/>
          <a:srcRect/>
          <a:stretch>
            <a:fillRect/>
          </a:stretch>
        </p:blipFill>
        <p:spPr bwMode="auto">
          <a:xfrm>
            <a:off x="6572264" y="571480"/>
            <a:ext cx="2071702" cy="107157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2844" y="428604"/>
            <a:ext cx="8786874" cy="642942"/>
          </a:xfrm>
        </p:spPr>
        <p:txBody>
          <a:bodyPr>
            <a:noAutofit/>
          </a:bodyPr>
          <a:lstStyle/>
          <a:p>
            <a:pPr algn="ctr"/>
            <a:r>
              <a:rPr lang="it-IT" sz="2000" b="1" dirty="0">
                <a:latin typeface="Comic Sans MS" pitchFamily="66" charset="0"/>
              </a:rPr>
              <a:t>Dieta antinfiammatoria e esercizio fisico: un binomio per la salute</a:t>
            </a:r>
            <a:endParaRPr lang="it-IT" sz="2000" dirty="0">
              <a:latin typeface="Comic Sans MS" pitchFamily="66" charset="0"/>
            </a:endParaRPr>
          </a:p>
        </p:txBody>
      </p:sp>
      <p:sp>
        <p:nvSpPr>
          <p:cNvPr id="3" name="Segnaposto contenuto 2"/>
          <p:cNvSpPr>
            <a:spLocks noGrp="1"/>
          </p:cNvSpPr>
          <p:nvPr>
            <p:ph idx="1"/>
          </p:nvPr>
        </p:nvSpPr>
        <p:spPr>
          <a:xfrm>
            <a:off x="142844" y="1571612"/>
            <a:ext cx="8858312" cy="4786346"/>
          </a:xfrm>
        </p:spPr>
        <p:txBody>
          <a:bodyPr>
            <a:normAutofit fontScale="85000" lnSpcReduction="20000"/>
          </a:bodyPr>
          <a:lstStyle/>
          <a:p>
            <a:pPr>
              <a:buNone/>
            </a:pPr>
            <a:r>
              <a:rPr lang="it-IT" sz="1800" b="1" dirty="0">
                <a:solidFill>
                  <a:srgbClr val="C00000"/>
                </a:solidFill>
                <a:latin typeface="Comic Sans MS" pitchFamily="66" charset="0"/>
              </a:rPr>
              <a:t>Salute cardiovascolare</a:t>
            </a:r>
          </a:p>
          <a:p>
            <a:r>
              <a:rPr lang="it-IT" sz="1700" dirty="0">
                <a:latin typeface="Comic Sans MS" pitchFamily="66" charset="0"/>
              </a:rPr>
              <a:t>Riduzione del rischio di malattie cardiache</a:t>
            </a:r>
          </a:p>
          <a:p>
            <a:pPr>
              <a:buNone/>
            </a:pPr>
            <a:r>
              <a:rPr lang="it-IT" sz="1800" b="1" dirty="0">
                <a:solidFill>
                  <a:srgbClr val="C00000"/>
                </a:solidFill>
                <a:latin typeface="Comic Sans MS" pitchFamily="66" charset="0"/>
              </a:rPr>
              <a:t>Benessere cognitivo</a:t>
            </a:r>
          </a:p>
          <a:p>
            <a:r>
              <a:rPr lang="it-IT" sz="1700" dirty="0">
                <a:latin typeface="Comic Sans MS" pitchFamily="66" charset="0"/>
              </a:rPr>
              <a:t>Miglioramento della funzione cerebrale </a:t>
            </a:r>
          </a:p>
          <a:p>
            <a:pPr>
              <a:buNone/>
            </a:pPr>
            <a:r>
              <a:rPr lang="it-IT" sz="1800" b="1" dirty="0">
                <a:solidFill>
                  <a:srgbClr val="C00000"/>
                </a:solidFill>
                <a:latin typeface="Comic Sans MS" pitchFamily="66" charset="0"/>
              </a:rPr>
              <a:t>Salute articolare</a:t>
            </a:r>
          </a:p>
          <a:p>
            <a:r>
              <a:rPr lang="it-IT" sz="1700" dirty="0">
                <a:latin typeface="Comic Sans MS" pitchFamily="66" charset="0"/>
              </a:rPr>
              <a:t>Meno dolori e maggiore mobilità</a:t>
            </a:r>
          </a:p>
          <a:p>
            <a:pPr>
              <a:buNone/>
            </a:pPr>
            <a:r>
              <a:rPr lang="it-IT" sz="1800" b="1" dirty="0">
                <a:solidFill>
                  <a:srgbClr val="C00000"/>
                </a:solidFill>
                <a:latin typeface="Comic Sans MS" pitchFamily="66" charset="0"/>
              </a:rPr>
              <a:t>Riduzione infiammazione</a:t>
            </a:r>
          </a:p>
          <a:p>
            <a:r>
              <a:rPr lang="it-IT" sz="1800" dirty="0">
                <a:latin typeface="Comic Sans MS" pitchFamily="66" charset="0"/>
              </a:rPr>
              <a:t>Miglioramento di tutti i sistemi corporei</a:t>
            </a:r>
          </a:p>
          <a:p>
            <a:pPr algn="ctr">
              <a:buNone/>
            </a:pPr>
            <a:endParaRPr lang="it-IT" sz="1800" b="1" dirty="0">
              <a:solidFill>
                <a:srgbClr val="00B050"/>
              </a:solidFill>
              <a:latin typeface="Comic Sans MS" pitchFamily="66" charset="0"/>
            </a:endParaRPr>
          </a:p>
          <a:p>
            <a:pPr algn="ctr">
              <a:buNone/>
            </a:pPr>
            <a:r>
              <a:rPr lang="it-IT" sz="1800" b="1" i="1" dirty="0">
                <a:solidFill>
                  <a:srgbClr val="00B050"/>
                </a:solidFill>
                <a:latin typeface="Comic Sans MS" pitchFamily="66" charset="0"/>
              </a:rPr>
              <a:t>Esercizio fisico: un farmaco naturale</a:t>
            </a:r>
          </a:p>
          <a:p>
            <a:pPr algn="ctr">
              <a:buNone/>
            </a:pPr>
            <a:endParaRPr lang="it-IT" sz="1800" b="1" i="1" dirty="0">
              <a:solidFill>
                <a:srgbClr val="00B050"/>
              </a:solidFill>
              <a:latin typeface="Comic Sans MS" pitchFamily="66" charset="0"/>
            </a:endParaRPr>
          </a:p>
          <a:p>
            <a:r>
              <a:rPr lang="it-IT" sz="1700" dirty="0">
                <a:latin typeface="Comic Sans MS" pitchFamily="66" charset="0"/>
              </a:rPr>
              <a:t>I muscoli in movimento producono </a:t>
            </a:r>
            <a:r>
              <a:rPr lang="it-IT" sz="1700" dirty="0" err="1">
                <a:latin typeface="Comic Sans MS" pitchFamily="66" charset="0"/>
              </a:rPr>
              <a:t>miochine</a:t>
            </a:r>
            <a:r>
              <a:rPr lang="it-IT" sz="1700" dirty="0">
                <a:latin typeface="Comic Sans MS" pitchFamily="66" charset="0"/>
              </a:rPr>
              <a:t>, </a:t>
            </a:r>
            <a:r>
              <a:rPr lang="it-IT" sz="1700" dirty="0" err="1">
                <a:latin typeface="Comic Sans MS" pitchFamily="66" charset="0"/>
              </a:rPr>
              <a:t>messageri</a:t>
            </a:r>
            <a:r>
              <a:rPr lang="it-IT" sz="1700" dirty="0">
                <a:latin typeface="Comic Sans MS" pitchFamily="66" charset="0"/>
              </a:rPr>
              <a:t> naturali che spengono l’infiammazione (contribuiscono a ridurre il livello delle </a:t>
            </a:r>
            <a:r>
              <a:rPr lang="it-IT" sz="1700" dirty="0" err="1">
                <a:latin typeface="Comic Sans MS" pitchFamily="66" charset="0"/>
              </a:rPr>
              <a:t>citochine</a:t>
            </a:r>
            <a:r>
              <a:rPr lang="it-IT" sz="1700" dirty="0">
                <a:latin typeface="Comic Sans MS" pitchFamily="66" charset="0"/>
              </a:rPr>
              <a:t> infiammatorie e migliorano la risposta immunitaria dell’organismo).</a:t>
            </a:r>
          </a:p>
          <a:p>
            <a:pPr>
              <a:buNone/>
            </a:pPr>
            <a:endParaRPr lang="it-IT" sz="1700" dirty="0">
              <a:latin typeface="Comic Sans MS" pitchFamily="66" charset="0"/>
            </a:endParaRPr>
          </a:p>
          <a:p>
            <a:r>
              <a:rPr lang="it-IT" sz="1700" dirty="0">
                <a:latin typeface="Comic Sans MS" pitchFamily="66" charset="0"/>
              </a:rPr>
              <a:t>30 minuti di camminata possono ridurre i marcatori infiammatori anche del 40%. </a:t>
            </a:r>
          </a:p>
          <a:p>
            <a:pPr>
              <a:buNone/>
            </a:pPr>
            <a:r>
              <a:rPr lang="it-IT" sz="1700" dirty="0">
                <a:latin typeface="Comic Sans MS" pitchFamily="66" charset="0"/>
              </a:rPr>
              <a:t>      La proteina </a:t>
            </a:r>
            <a:r>
              <a:rPr lang="it-IT" sz="1700" dirty="0" err="1">
                <a:latin typeface="Comic Sans MS" pitchFamily="66" charset="0"/>
              </a:rPr>
              <a:t>C-reattiva</a:t>
            </a:r>
            <a:r>
              <a:rPr lang="it-IT" sz="1700" dirty="0">
                <a:latin typeface="Comic Sans MS" pitchFamily="66" charset="0"/>
              </a:rPr>
              <a:t> presente nel sangue è un segnale d’allarme. 150 minuti di attività fisica settimanale possono ridurla del 30%.</a:t>
            </a:r>
          </a:p>
          <a:p>
            <a:endParaRPr lang="it-IT" sz="1700" dirty="0">
              <a:latin typeface="Comic Sans MS" pitchFamily="66" charset="0"/>
            </a:endParaRPr>
          </a:p>
          <a:p>
            <a:r>
              <a:rPr lang="it-IT" sz="1700" dirty="0">
                <a:latin typeface="Comic Sans MS" pitchFamily="66" charset="0"/>
              </a:rPr>
              <a:t>Ogni sessione di esercizio moderato stimola la sintesi di superossido </a:t>
            </a:r>
            <a:r>
              <a:rPr lang="it-IT" sz="1700" dirty="0" err="1">
                <a:latin typeface="Comic Sans MS" pitchFamily="66" charset="0"/>
              </a:rPr>
              <a:t>dismutasi</a:t>
            </a:r>
            <a:r>
              <a:rPr lang="it-IT" sz="1700" dirty="0">
                <a:latin typeface="Comic Sans MS" pitchFamily="66" charset="0"/>
              </a:rPr>
              <a:t>, uno scudo contro i radicali liberi che </a:t>
            </a:r>
            <a:r>
              <a:rPr lang="it-IT" sz="1700" dirty="0" err="1">
                <a:latin typeface="Comic Sans MS" pitchFamily="66" charset="0"/>
              </a:rPr>
              <a:t>accellerano</a:t>
            </a:r>
            <a:r>
              <a:rPr lang="it-IT" sz="1700" dirty="0">
                <a:latin typeface="Comic Sans MS" pitchFamily="66" charset="0"/>
              </a:rPr>
              <a:t> l’invecchiamento. </a:t>
            </a:r>
            <a:endParaRPr lang="it-IT" sz="1300" dirty="0">
              <a:latin typeface="Comic Sans MS" pitchFamily="66" charset="0"/>
            </a:endParaRPr>
          </a:p>
          <a:p>
            <a:pPr>
              <a:buNone/>
            </a:pPr>
            <a:r>
              <a:rPr lang="it-IT" sz="1300" dirty="0">
                <a:latin typeface="Comic Sans MS" pitchFamily="66" charset="0"/>
              </a:rPr>
              <a:t>      L'esercizio fisico può influenzare la SOD in vari modi, aumentando la sua produzione e migliorando la sua attività, quindi è importante bilanciare l'attività fisica con una dieta equilibrata ricca di antiossidanti</a:t>
            </a:r>
            <a:endParaRPr lang="it-IT" sz="1800" dirty="0">
              <a:latin typeface="Comic Sans MS" pitchFamily="66" charset="0"/>
            </a:endParaRPr>
          </a:p>
        </p:txBody>
      </p:sp>
      <p:pic>
        <p:nvPicPr>
          <p:cNvPr id="4" name="Picture 8" descr="C:\Users\f.campolongo\Desktop\64f7b8990be2d94add5152c155ac4915_XL.jpg"/>
          <p:cNvPicPr>
            <a:picLocks noChangeAspect="1" noChangeArrowheads="1"/>
          </p:cNvPicPr>
          <p:nvPr/>
        </p:nvPicPr>
        <p:blipFill>
          <a:blip r:embed="rId3" cstate="print"/>
          <a:srcRect/>
          <a:stretch>
            <a:fillRect/>
          </a:stretch>
        </p:blipFill>
        <p:spPr bwMode="auto">
          <a:xfrm>
            <a:off x="5572132" y="1500174"/>
            <a:ext cx="2778116" cy="1737866"/>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b="1" dirty="0">
                <a:latin typeface="Comic Sans MS" pitchFamily="66" charset="0"/>
              </a:rPr>
              <a:t>GRAZIE PER L’</a:t>
            </a:r>
            <a:r>
              <a:rPr lang="it-IT" sz="3600" b="1" dirty="0" err="1">
                <a:latin typeface="Comic Sans MS" pitchFamily="66" charset="0"/>
              </a:rPr>
              <a:t>ATTENZIONE…</a:t>
            </a:r>
            <a:endParaRPr lang="it-IT" sz="3600" b="1" dirty="0">
              <a:latin typeface="Comic Sans MS" pitchFamily="66" charset="0"/>
            </a:endParaRPr>
          </a:p>
        </p:txBody>
      </p:sp>
      <p:pic>
        <p:nvPicPr>
          <p:cNvPr id="4" name="Picture 1"/>
          <p:cNvPicPr>
            <a:picLocks noGrp="1" noChangeAspect="1" noChangeArrowheads="1"/>
          </p:cNvPicPr>
          <p:nvPr>
            <p:ph idx="1"/>
          </p:nvPr>
        </p:nvPicPr>
        <p:blipFill>
          <a:blip r:embed="rId2"/>
          <a:srcRect/>
          <a:stretch>
            <a:fillRect/>
          </a:stretch>
        </p:blipFill>
        <p:spPr bwMode="auto">
          <a:xfrm>
            <a:off x="1455240" y="1935163"/>
            <a:ext cx="6233520" cy="4389437"/>
          </a:xfrm>
          <a:prstGeom prst="rect">
            <a:avLst/>
          </a:prstGeom>
          <a:noFill/>
          <a:ln w="9525" cap="flat">
            <a:noFill/>
            <a:round/>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510334"/>
          </a:xfrm>
        </p:spPr>
        <p:txBody>
          <a:bodyPr>
            <a:normAutofit fontScale="90000"/>
          </a:bodyPr>
          <a:lstStyle/>
          <a:p>
            <a:pPr algn="ctr"/>
            <a:r>
              <a:rPr lang="it-IT" sz="3200" b="1" dirty="0">
                <a:latin typeface="Comic Sans MS" pitchFamily="66" charset="0"/>
              </a:rPr>
              <a:t>Alimentazione e infiammazione</a:t>
            </a:r>
            <a:endParaRPr lang="it-IT" sz="3200" dirty="0">
              <a:latin typeface="Comic Sans MS" pitchFamily="66" charset="0"/>
            </a:endParaRPr>
          </a:p>
        </p:txBody>
      </p:sp>
      <p:sp>
        <p:nvSpPr>
          <p:cNvPr id="3" name="Segnaposto contenuto 2"/>
          <p:cNvSpPr>
            <a:spLocks noGrp="1"/>
          </p:cNvSpPr>
          <p:nvPr>
            <p:ph idx="1"/>
          </p:nvPr>
        </p:nvSpPr>
        <p:spPr>
          <a:xfrm>
            <a:off x="285720" y="1935480"/>
            <a:ext cx="8501122" cy="4389120"/>
          </a:xfrm>
        </p:spPr>
        <p:txBody>
          <a:bodyPr/>
          <a:lstStyle/>
          <a:p>
            <a:pPr>
              <a:buNone/>
            </a:pPr>
            <a:r>
              <a:rPr lang="it-IT" sz="2000" dirty="0">
                <a:latin typeface="Comic Sans MS" pitchFamily="66" charset="0"/>
              </a:rPr>
              <a:t>    L’infiammazione cronica di basso grado tende ad intensificarsi con l’avanzare dell’età, tanto da meritare un nome specifico</a:t>
            </a:r>
          </a:p>
          <a:p>
            <a:pPr>
              <a:buNone/>
            </a:pPr>
            <a:r>
              <a:rPr lang="it-IT" sz="2000" dirty="0">
                <a:latin typeface="Comic Sans MS" pitchFamily="66" charset="0"/>
              </a:rPr>
              <a:t> </a:t>
            </a:r>
          </a:p>
          <a:p>
            <a:pPr>
              <a:buNone/>
            </a:pPr>
            <a:r>
              <a:rPr lang="it-IT" sz="2000" dirty="0">
                <a:solidFill>
                  <a:srgbClr val="C00000"/>
                </a:solidFill>
                <a:latin typeface="Comic Sans MS" pitchFamily="66" charset="0"/>
              </a:rPr>
              <a:t>“</a:t>
            </a:r>
            <a:r>
              <a:rPr lang="it-IT" sz="2000" dirty="0" err="1">
                <a:solidFill>
                  <a:srgbClr val="C00000"/>
                </a:solidFill>
                <a:latin typeface="Comic Sans MS" pitchFamily="66" charset="0"/>
              </a:rPr>
              <a:t>Inflammaging</a:t>
            </a:r>
            <a:r>
              <a:rPr lang="it-IT" sz="2000" dirty="0">
                <a:latin typeface="Comic Sans MS" pitchFamily="66" charset="0"/>
              </a:rPr>
              <a:t>” (dall’unione dei termini inglesi “</a:t>
            </a:r>
            <a:r>
              <a:rPr lang="it-IT" sz="2000" dirty="0" err="1">
                <a:latin typeface="Comic Sans MS" pitchFamily="66" charset="0"/>
              </a:rPr>
              <a:t>inflammation</a:t>
            </a:r>
            <a:r>
              <a:rPr lang="it-IT" sz="2000" dirty="0">
                <a:latin typeface="Comic Sans MS" pitchFamily="66" charset="0"/>
              </a:rPr>
              <a:t>” e “</a:t>
            </a:r>
            <a:r>
              <a:rPr lang="it-IT" sz="2000" dirty="0" err="1">
                <a:latin typeface="Comic Sans MS" pitchFamily="66" charset="0"/>
              </a:rPr>
              <a:t>aging</a:t>
            </a:r>
            <a:r>
              <a:rPr lang="it-IT" sz="2000" dirty="0">
                <a:latin typeface="Comic Sans MS" pitchFamily="66" charset="0"/>
              </a:rPr>
              <a:t>”.</a:t>
            </a:r>
          </a:p>
          <a:p>
            <a:pPr>
              <a:buNone/>
            </a:pPr>
            <a:endParaRPr lang="it-IT" dirty="0"/>
          </a:p>
        </p:txBody>
      </p:sp>
      <p:sp>
        <p:nvSpPr>
          <p:cNvPr id="4" name="Ovale 3"/>
          <p:cNvSpPr/>
          <p:nvPr/>
        </p:nvSpPr>
        <p:spPr>
          <a:xfrm>
            <a:off x="3857620" y="3786190"/>
            <a:ext cx="4857784" cy="1928826"/>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it-IT" dirty="0">
                <a:solidFill>
                  <a:schemeClr val="tx1"/>
                </a:solidFill>
              </a:rPr>
              <a:t>Le donne tendono ad avere livelli di </a:t>
            </a:r>
            <a:r>
              <a:rPr lang="it-IT" dirty="0" err="1">
                <a:solidFill>
                  <a:schemeClr val="tx1"/>
                </a:solidFill>
              </a:rPr>
              <a:t>inflammaging</a:t>
            </a:r>
            <a:r>
              <a:rPr lang="it-IT" dirty="0">
                <a:solidFill>
                  <a:schemeClr val="tx1"/>
                </a:solidFill>
              </a:rPr>
              <a:t> più bassi degli uomini della stessa età; è un’altra possibile spiegazione della loro maggiore longevità.</a:t>
            </a:r>
          </a:p>
        </p:txBody>
      </p:sp>
      <p:sp>
        <p:nvSpPr>
          <p:cNvPr id="5" name="Freccia in giù 4"/>
          <p:cNvSpPr/>
          <p:nvPr/>
        </p:nvSpPr>
        <p:spPr>
          <a:xfrm>
            <a:off x="2285984" y="2643182"/>
            <a:ext cx="571504"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5842" name="Picture 2" descr="C:\Users\f.campolongo\AppData\Local\Packages\Microsoft.Windows.Photos_8wekyb3d8bbwe\TempState\ShareServiceTempFolder\WhatsApp-Image-2022-10-12-at-12.05.10.jpeg"/>
          <p:cNvPicPr>
            <a:picLocks noChangeAspect="1" noChangeArrowheads="1"/>
          </p:cNvPicPr>
          <p:nvPr/>
        </p:nvPicPr>
        <p:blipFill>
          <a:blip r:embed="rId2"/>
          <a:srcRect/>
          <a:stretch>
            <a:fillRect/>
          </a:stretch>
        </p:blipFill>
        <p:spPr bwMode="auto">
          <a:xfrm>
            <a:off x="285720" y="3929066"/>
            <a:ext cx="3068634" cy="214314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581772"/>
          </a:xfrm>
        </p:spPr>
        <p:txBody>
          <a:bodyPr>
            <a:normAutofit/>
          </a:bodyPr>
          <a:lstStyle/>
          <a:p>
            <a:pPr algn="ctr"/>
            <a:r>
              <a:rPr lang="it-IT" sz="2800" b="1" dirty="0">
                <a:latin typeface="Comic Sans MS" pitchFamily="66" charset="0"/>
              </a:rPr>
              <a:t>Alimentazione e infiammazione</a:t>
            </a:r>
            <a:endParaRPr lang="it-IT" sz="2800" dirty="0">
              <a:latin typeface="Comic Sans MS" pitchFamily="66" charset="0"/>
            </a:endParaRPr>
          </a:p>
        </p:txBody>
      </p:sp>
      <p:sp>
        <p:nvSpPr>
          <p:cNvPr id="3" name="Segnaposto contenuto 2"/>
          <p:cNvSpPr>
            <a:spLocks noGrp="1"/>
          </p:cNvSpPr>
          <p:nvPr>
            <p:ph idx="1"/>
          </p:nvPr>
        </p:nvSpPr>
        <p:spPr>
          <a:xfrm>
            <a:off x="285720" y="1935480"/>
            <a:ext cx="8643998" cy="4389120"/>
          </a:xfrm>
        </p:spPr>
        <p:txBody>
          <a:bodyPr>
            <a:normAutofit fontScale="70000" lnSpcReduction="20000"/>
          </a:bodyPr>
          <a:lstStyle/>
          <a:p>
            <a:pPr>
              <a:buNone/>
            </a:pPr>
            <a:r>
              <a:rPr lang="it-IT" sz="2000" b="1" dirty="0">
                <a:solidFill>
                  <a:srgbClr val="C00000"/>
                </a:solidFill>
                <a:latin typeface="Comic Sans MS" pitchFamily="66" charset="0"/>
              </a:rPr>
              <a:t>Infiammazione Acuta</a:t>
            </a:r>
          </a:p>
          <a:p>
            <a:r>
              <a:rPr lang="it-IT" sz="2000" dirty="0">
                <a:latin typeface="Comic Sans MS" pitchFamily="66" charset="0"/>
              </a:rPr>
              <a:t>Risposta naturale e protettiva. Aiuta il corpo a guarire da lesioni e infezioni.</a:t>
            </a:r>
          </a:p>
          <a:p>
            <a:pPr>
              <a:buNone/>
            </a:pPr>
            <a:r>
              <a:rPr lang="it-IT" sz="2000" b="1" dirty="0">
                <a:solidFill>
                  <a:srgbClr val="C00000"/>
                </a:solidFill>
                <a:latin typeface="Comic Sans MS" pitchFamily="66" charset="0"/>
              </a:rPr>
              <a:t>Infiammazione Cronica</a:t>
            </a:r>
          </a:p>
          <a:p>
            <a:r>
              <a:rPr lang="it-IT" sz="2000" u="sng" dirty="0">
                <a:latin typeface="Comic Sans MS" pitchFamily="66" charset="0"/>
              </a:rPr>
              <a:t>Persiste nel tempo</a:t>
            </a:r>
            <a:r>
              <a:rPr lang="it-IT" sz="2000" dirty="0">
                <a:latin typeface="Comic Sans MS" pitchFamily="66" charset="0"/>
              </a:rPr>
              <a:t>. </a:t>
            </a:r>
            <a:r>
              <a:rPr lang="it-IT" sz="2000" u="sng" dirty="0">
                <a:latin typeface="Comic Sans MS" pitchFamily="66" charset="0"/>
              </a:rPr>
              <a:t>Danneggia </a:t>
            </a:r>
            <a:r>
              <a:rPr lang="it-IT" sz="2000" dirty="0">
                <a:latin typeface="Comic Sans MS" pitchFamily="66" charset="0"/>
              </a:rPr>
              <a:t>i tessuti sani. </a:t>
            </a:r>
            <a:r>
              <a:rPr lang="it-IT" sz="2000" u="sng" dirty="0">
                <a:latin typeface="Comic Sans MS" pitchFamily="66" charset="0"/>
              </a:rPr>
              <a:t>Provoca malattie </a:t>
            </a:r>
            <a:r>
              <a:rPr lang="it-IT" sz="2000" dirty="0">
                <a:latin typeface="Comic Sans MS" pitchFamily="66" charset="0"/>
              </a:rPr>
              <a:t>come artrite e diabete.</a:t>
            </a:r>
          </a:p>
          <a:p>
            <a:pPr fontAlgn="base">
              <a:buNone/>
            </a:pPr>
            <a:endParaRPr lang="it-IT" sz="2000" b="1" dirty="0">
              <a:latin typeface="Comic Sans MS" pitchFamily="66" charset="0"/>
            </a:endParaRPr>
          </a:p>
          <a:p>
            <a:pPr fontAlgn="base">
              <a:buNone/>
            </a:pPr>
            <a:r>
              <a:rPr lang="it-IT" sz="2000" dirty="0">
                <a:latin typeface="Comic Sans MS" pitchFamily="66" charset="0"/>
              </a:rPr>
              <a:t>     Nelle</a:t>
            </a:r>
            <a:r>
              <a:rPr lang="it-IT" sz="2000" b="1" dirty="0">
                <a:latin typeface="Comic Sans MS" pitchFamily="66" charset="0"/>
              </a:rPr>
              <a:t> infiammazioni croniche </a:t>
            </a:r>
            <a:r>
              <a:rPr lang="it-IT" sz="2000" dirty="0">
                <a:latin typeface="Comic Sans MS" pitchFamily="66" charset="0"/>
              </a:rPr>
              <a:t>sono state individuate alcune condizioni e alcuni </a:t>
            </a:r>
            <a:r>
              <a:rPr lang="it-IT" sz="2300" dirty="0">
                <a:solidFill>
                  <a:srgbClr val="0070C0"/>
                </a:solidFill>
                <a:latin typeface="Comic Sans MS" pitchFamily="66" charset="0"/>
              </a:rPr>
              <a:t>fattori di rischi che peggiorerebbero, o addirittura porterebbero più facilmente allo sviluppo di un’infiammazione cronica.</a:t>
            </a:r>
          </a:p>
          <a:p>
            <a:pPr lvl="0" fontAlgn="base"/>
            <a:endParaRPr lang="it-IT" sz="2000" dirty="0">
              <a:latin typeface="Comic Sans MS" pitchFamily="66" charset="0"/>
            </a:endParaRPr>
          </a:p>
          <a:p>
            <a:pPr lvl="0" fontAlgn="base"/>
            <a:r>
              <a:rPr lang="it-IT" sz="2300" dirty="0">
                <a:latin typeface="Comic Sans MS" pitchFamily="66" charset="0"/>
              </a:rPr>
              <a:t>Stile di vita sedentario;</a:t>
            </a:r>
          </a:p>
          <a:p>
            <a:pPr lvl="0" fontAlgn="base"/>
            <a:r>
              <a:rPr lang="it-IT" sz="2300" dirty="0">
                <a:latin typeface="Comic Sans MS" pitchFamily="66" charset="0"/>
              </a:rPr>
              <a:t>Condizioni di obesità, con Indice di massa corporea (BMI) superiore a 30;</a:t>
            </a:r>
          </a:p>
          <a:p>
            <a:pPr lvl="0" fontAlgn="base"/>
            <a:r>
              <a:rPr lang="it-IT" sz="2300" dirty="0">
                <a:latin typeface="Comic Sans MS" pitchFamily="66" charset="0"/>
              </a:rPr>
              <a:t>Consumo regolare ed eccessivo di</a:t>
            </a:r>
            <a:r>
              <a:rPr lang="it-IT" sz="2300" b="1" dirty="0">
                <a:latin typeface="Comic Sans MS" pitchFamily="66" charset="0"/>
              </a:rPr>
              <a:t> </a:t>
            </a:r>
            <a:r>
              <a:rPr lang="it-IT" sz="2300" dirty="0">
                <a:latin typeface="Comic Sans MS" pitchFamily="66" charset="0"/>
              </a:rPr>
              <a:t>alimenti di per sé infiammatori, ad esempio cibi ad alto contenuto di sale o di grassi, oppure alcolici;</a:t>
            </a:r>
          </a:p>
          <a:p>
            <a:pPr lvl="0" fontAlgn="base"/>
            <a:r>
              <a:rPr lang="it-IT" sz="2300" dirty="0">
                <a:latin typeface="Comic Sans MS" pitchFamily="66" charset="0"/>
              </a:rPr>
              <a:t>Eccessiva esposizione a tossine dannose. Tra queste, l’inquinamento atmosferico e le sostanze chimiche industriali;</a:t>
            </a:r>
          </a:p>
          <a:p>
            <a:pPr lvl="0" fontAlgn="base"/>
            <a:r>
              <a:rPr lang="it-IT" sz="2300" dirty="0">
                <a:latin typeface="Comic Sans MS" pitchFamily="66" charset="0"/>
              </a:rPr>
              <a:t>Consumo di tabacco;</a:t>
            </a:r>
          </a:p>
          <a:p>
            <a:pPr lvl="0" fontAlgn="base"/>
            <a:r>
              <a:rPr lang="it-IT" sz="2300" dirty="0">
                <a:latin typeface="Comic Sans MS" pitchFamily="66" charset="0"/>
              </a:rPr>
              <a:t>Condizioni di stress cronico, presenza di disturbi del sonno e che in generale vanno ad intaccare il regolare ritmo circadiano.</a:t>
            </a:r>
          </a:p>
          <a:p>
            <a:pPr lvl="0" fontAlgn="base"/>
            <a:r>
              <a:rPr lang="it-IT" sz="2300" dirty="0">
                <a:latin typeface="Comic Sans MS" pitchFamily="66" charset="0"/>
              </a:rPr>
              <a:t>Stile di vita sedentario.</a:t>
            </a:r>
          </a:p>
          <a:p>
            <a:endParaRPr lang="it-IT" dirty="0">
              <a:latin typeface="Comic Sans MS" pitchFamily="66" charset="0"/>
            </a:endParaRPr>
          </a:p>
          <a:p>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0E31ADC-D519-9C42-5E16-9049DE05A1AE}"/>
              </a:ext>
            </a:extLst>
          </p:cNvPr>
          <p:cNvPicPr>
            <a:picLocks noChangeAspect="1"/>
          </p:cNvPicPr>
          <p:nvPr/>
        </p:nvPicPr>
        <p:blipFill>
          <a:blip r:embed="rId2"/>
          <a:srcRect l="8793" t="8227" r="1776" b="3318"/>
          <a:stretch/>
        </p:blipFill>
        <p:spPr>
          <a:xfrm>
            <a:off x="2500298" y="1417310"/>
            <a:ext cx="4857783" cy="5038344"/>
          </a:xfrm>
          <a:prstGeom prst="rect">
            <a:avLst/>
          </a:prstGeom>
        </p:spPr>
      </p:pic>
      <p:sp>
        <p:nvSpPr>
          <p:cNvPr id="4" name="Title 1">
            <a:extLst>
              <a:ext uri="{FF2B5EF4-FFF2-40B4-BE49-F238E27FC236}">
                <a16:creationId xmlns:a16="http://schemas.microsoft.com/office/drawing/2014/main" id="{D5C70A0C-72F6-C25F-F93F-F1D54FF9E085}"/>
              </a:ext>
            </a:extLst>
          </p:cNvPr>
          <p:cNvSpPr txBox="1">
            <a:spLocks/>
          </p:cNvSpPr>
          <p:nvPr/>
        </p:nvSpPr>
        <p:spPr>
          <a:xfrm>
            <a:off x="4929190" y="357166"/>
            <a:ext cx="3286148" cy="612000"/>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it-IT" sz="3200" i="1" dirty="0" err="1">
                <a:latin typeface="Calibri" panose="020F0502020204030204" pitchFamily="34" charset="0"/>
                <a:cs typeface="Calibri" panose="020F0502020204030204" pitchFamily="34" charset="0"/>
              </a:rPr>
              <a:t>Inflammaging</a:t>
            </a:r>
            <a:endParaRPr lang="it-IT" sz="3200" i="1"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5279C8C-2E0B-A048-3884-EF08F0CD8E5D}"/>
              </a:ext>
            </a:extLst>
          </p:cNvPr>
          <p:cNvSpPr txBox="1"/>
          <p:nvPr/>
        </p:nvSpPr>
        <p:spPr>
          <a:xfrm>
            <a:off x="285720" y="402346"/>
            <a:ext cx="4643470" cy="461665"/>
          </a:xfrm>
          <a:prstGeom prst="rect">
            <a:avLst/>
          </a:prstGeom>
          <a:noFill/>
          <a:ln w="31750">
            <a:solidFill>
              <a:schemeClr val="accent2"/>
            </a:solidFill>
          </a:ln>
        </p:spPr>
        <p:txBody>
          <a:bodyPr wrap="square" anchor="ctr">
            <a:spAutoFit/>
          </a:bodyPr>
          <a:lstStyle/>
          <a:p>
            <a:r>
              <a:rPr lang="it-IT" sz="2400" b="1" dirty="0">
                <a:latin typeface="Comic Sans MS" pitchFamily="66" charset="0"/>
                <a:cs typeface="Calibri" panose="020F0502020204030204" pitchFamily="34" charset="0"/>
              </a:rPr>
              <a:t>Infiammazione sub-patologica</a:t>
            </a:r>
            <a:endParaRPr lang="it-IT" sz="2400" b="1" dirty="0">
              <a:latin typeface="Comic Sans MS" pitchFamily="66" charset="0"/>
            </a:endParaRPr>
          </a:p>
        </p:txBody>
      </p:sp>
      <p:cxnSp>
        <p:nvCxnSpPr>
          <p:cNvPr id="6" name="Straight Connector 5">
            <a:extLst>
              <a:ext uri="{FF2B5EF4-FFF2-40B4-BE49-F238E27FC236}">
                <a16:creationId xmlns:a16="http://schemas.microsoft.com/office/drawing/2014/main" id="{4E0F09AF-4FC6-97F2-6765-A35D9BAFF10F}"/>
              </a:ext>
            </a:extLst>
          </p:cNvPr>
          <p:cNvCxnSpPr>
            <a:cxnSpLocks/>
          </p:cNvCxnSpPr>
          <p:nvPr/>
        </p:nvCxnSpPr>
        <p:spPr>
          <a:xfrm>
            <a:off x="4929190" y="857232"/>
            <a:ext cx="2847975" cy="0"/>
          </a:xfrm>
          <a:prstGeom prst="line">
            <a:avLst/>
          </a:prstGeom>
          <a:ln w="31750">
            <a:solidFill>
              <a:schemeClr val="accent2"/>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9829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57166"/>
            <a:ext cx="8229600" cy="857256"/>
          </a:xfrm>
        </p:spPr>
        <p:txBody>
          <a:bodyPr>
            <a:normAutofit/>
          </a:bodyPr>
          <a:lstStyle/>
          <a:p>
            <a:pPr algn="ctr"/>
            <a:r>
              <a:rPr lang="it-IT" sz="4800" b="1" dirty="0"/>
              <a:t> </a:t>
            </a:r>
            <a:r>
              <a:rPr lang="it-IT" sz="2800" b="1" dirty="0">
                <a:latin typeface="Comic Sans MS" pitchFamily="66" charset="0"/>
              </a:rPr>
              <a:t>Alimentazione e infiammazione</a:t>
            </a:r>
            <a:endParaRPr lang="it-IT" sz="2800" dirty="0">
              <a:latin typeface="Comic Sans MS" pitchFamily="66" charset="0"/>
            </a:endParaRPr>
          </a:p>
        </p:txBody>
      </p:sp>
      <p:sp>
        <p:nvSpPr>
          <p:cNvPr id="3" name="Segnaposto contenuto 2"/>
          <p:cNvSpPr>
            <a:spLocks noGrp="1"/>
          </p:cNvSpPr>
          <p:nvPr>
            <p:ph idx="1"/>
          </p:nvPr>
        </p:nvSpPr>
        <p:spPr>
          <a:xfrm>
            <a:off x="214282" y="1643050"/>
            <a:ext cx="8786874" cy="4929222"/>
          </a:xfrm>
        </p:spPr>
        <p:txBody>
          <a:bodyPr>
            <a:normAutofit/>
          </a:bodyPr>
          <a:lstStyle/>
          <a:p>
            <a:pPr fontAlgn="base">
              <a:buNone/>
            </a:pPr>
            <a:r>
              <a:rPr lang="it-IT" sz="2000" b="1" dirty="0">
                <a:solidFill>
                  <a:srgbClr val="C00000"/>
                </a:solidFill>
                <a:latin typeface="Comic Sans MS" pitchFamily="66" charset="0"/>
              </a:rPr>
              <a:t>   QUINDI</a:t>
            </a:r>
            <a:r>
              <a:rPr lang="it-IT" sz="2000" dirty="0">
                <a:latin typeface="Comic Sans MS" pitchFamily="66" charset="0"/>
              </a:rPr>
              <a:t>: </a:t>
            </a:r>
            <a:r>
              <a:rPr lang="it-IT" sz="1900" dirty="0">
                <a:latin typeface="Comic Sans MS" pitchFamily="66" charset="0"/>
              </a:rPr>
              <a:t>una dieta sbilanciata è una dei principali fattori scatenanti dei processi infiammatori persistenti. Al contrario una dieta consapevole e mirata serve a regolare il sistema immunitario, ridurre l’infiammazione e migliorare lo stato di salute. </a:t>
            </a:r>
          </a:p>
          <a:p>
            <a:pPr algn="ctr" fontAlgn="base">
              <a:buNone/>
            </a:pPr>
            <a:r>
              <a:rPr lang="it-IT" sz="1900" i="1" dirty="0">
                <a:solidFill>
                  <a:srgbClr val="FF0000"/>
                </a:solidFill>
                <a:latin typeface="Comic Sans MS" pitchFamily="66" charset="0"/>
              </a:rPr>
              <a:t>Non ci stupisce che molti cibi considerati </a:t>
            </a:r>
            <a:r>
              <a:rPr lang="it-IT" sz="1900" b="1" i="1" dirty="0">
                <a:solidFill>
                  <a:srgbClr val="FF0000"/>
                </a:solidFill>
                <a:latin typeface="Comic Sans MS" pitchFamily="66" charset="0"/>
              </a:rPr>
              <a:t>alimenti antinfiammatori</a:t>
            </a:r>
            <a:r>
              <a:rPr lang="it-IT" sz="1900" i="1" dirty="0">
                <a:solidFill>
                  <a:srgbClr val="FF0000"/>
                </a:solidFill>
                <a:latin typeface="Comic Sans MS" pitchFamily="66" charset="0"/>
              </a:rPr>
              <a:t> siano anche considerati “salutari” per il nostro organismo.</a:t>
            </a:r>
          </a:p>
          <a:p>
            <a:pPr algn="ctr" fontAlgn="base">
              <a:buNone/>
            </a:pPr>
            <a:r>
              <a:rPr lang="it-IT" sz="1900" dirty="0">
                <a:solidFill>
                  <a:srgbClr val="FF0000"/>
                </a:solidFill>
                <a:latin typeface="Comic Sans MS" pitchFamily="66" charset="0"/>
              </a:rPr>
              <a:t>Qual è la dieta più adatta per regolare l’infiammazione corporea? </a:t>
            </a:r>
          </a:p>
          <a:p>
            <a:pPr algn="ctr" fontAlgn="base">
              <a:buNone/>
            </a:pPr>
            <a:endParaRPr lang="it-IT" sz="1900" dirty="0">
              <a:solidFill>
                <a:srgbClr val="FF0000"/>
              </a:solidFill>
              <a:latin typeface="Comic Sans MS" pitchFamily="66" charset="0"/>
            </a:endParaRPr>
          </a:p>
          <a:p>
            <a:pPr algn="ctr" fontAlgn="base">
              <a:buNone/>
            </a:pPr>
            <a:r>
              <a:rPr lang="it-IT" sz="1900" dirty="0">
                <a:solidFill>
                  <a:srgbClr val="FF0000"/>
                </a:solidFill>
                <a:latin typeface="Comic Sans MS" pitchFamily="66" charset="0"/>
              </a:rPr>
              <a:t>La </a:t>
            </a:r>
            <a:r>
              <a:rPr lang="it-IT" sz="1900" b="1" i="1" dirty="0">
                <a:solidFill>
                  <a:srgbClr val="FF0000"/>
                </a:solidFill>
                <a:latin typeface="Comic Sans MS" pitchFamily="66" charset="0"/>
              </a:rPr>
              <a:t>DIETA MEDITERRANEA </a:t>
            </a:r>
            <a:r>
              <a:rPr lang="it-IT" sz="1800" dirty="0"/>
              <a:t>“naturalmente” </a:t>
            </a:r>
            <a:r>
              <a:rPr lang="it-IT" sz="1800" dirty="0" err="1"/>
              <a:t>equilibrata…con</a:t>
            </a:r>
            <a:r>
              <a:rPr lang="it-IT" sz="1800" dirty="0"/>
              <a:t> qualche modifica</a:t>
            </a:r>
            <a:endParaRPr lang="it-IT" sz="1900" dirty="0">
              <a:solidFill>
                <a:srgbClr val="FF0000"/>
              </a:solidFill>
              <a:latin typeface="Comic Sans MS" pitchFamily="66" charset="0"/>
            </a:endParaRPr>
          </a:p>
          <a:p>
            <a:pPr>
              <a:buNone/>
            </a:pPr>
            <a:endParaRPr lang="it-IT" dirty="0"/>
          </a:p>
          <a:p>
            <a:pPr>
              <a:buNone/>
            </a:pPr>
            <a:endParaRPr lang="it-IT" dirty="0"/>
          </a:p>
          <a:p>
            <a:pPr>
              <a:buNone/>
            </a:pPr>
            <a:endParaRPr lang="it-IT" dirty="0"/>
          </a:p>
        </p:txBody>
      </p:sp>
      <p:pic>
        <p:nvPicPr>
          <p:cNvPr id="4" name="Picture 34" descr="C:\Users\f.campolongo\Desktop\Dieta-Mediterranea-thiene-vicenza.jpg"/>
          <p:cNvPicPr>
            <a:picLocks noChangeAspect="1" noChangeArrowheads="1"/>
          </p:cNvPicPr>
          <p:nvPr/>
        </p:nvPicPr>
        <p:blipFill>
          <a:blip r:embed="rId2"/>
          <a:srcRect/>
          <a:stretch>
            <a:fillRect/>
          </a:stretch>
        </p:blipFill>
        <p:spPr bwMode="auto">
          <a:xfrm>
            <a:off x="1000100" y="4714884"/>
            <a:ext cx="2857520" cy="1580375"/>
          </a:xfrm>
          <a:prstGeom prst="rect">
            <a:avLst/>
          </a:prstGeom>
          <a:noFill/>
        </p:spPr>
      </p:pic>
      <p:pic>
        <p:nvPicPr>
          <p:cNvPr id="33794" name="Picture 2" descr="C:\Users\f.campolongo\Desktop\La-dieta-mediterranea_HEADER.jpg"/>
          <p:cNvPicPr>
            <a:picLocks noChangeAspect="1" noChangeArrowheads="1"/>
          </p:cNvPicPr>
          <p:nvPr/>
        </p:nvPicPr>
        <p:blipFill>
          <a:blip r:embed="rId3" cstate="print"/>
          <a:srcRect/>
          <a:stretch>
            <a:fillRect/>
          </a:stretch>
        </p:blipFill>
        <p:spPr bwMode="auto">
          <a:xfrm>
            <a:off x="5143504" y="4714884"/>
            <a:ext cx="3000396" cy="157163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2844" y="500042"/>
            <a:ext cx="8858312" cy="928694"/>
          </a:xfrm>
        </p:spPr>
        <p:txBody>
          <a:bodyPr>
            <a:normAutofit/>
          </a:bodyPr>
          <a:lstStyle/>
          <a:p>
            <a:r>
              <a:rPr lang="it-IT" sz="3600" b="1" dirty="0"/>
              <a:t>Dieta mediterranea</a:t>
            </a:r>
            <a:r>
              <a:rPr lang="it-IT" sz="3600" dirty="0"/>
              <a:t> “naturalmente” equilibrata</a:t>
            </a:r>
          </a:p>
        </p:txBody>
      </p:sp>
      <p:pic>
        <p:nvPicPr>
          <p:cNvPr id="4" name="Picture 6"/>
          <p:cNvPicPr>
            <a:picLocks noGrp="1" noChangeAspect="1" noChangeArrowheads="1"/>
          </p:cNvPicPr>
          <p:nvPr>
            <p:ph idx="1"/>
          </p:nvPr>
        </p:nvPicPr>
        <p:blipFill>
          <a:blip r:embed="rId2"/>
          <a:srcRect/>
          <a:stretch>
            <a:fillRect/>
          </a:stretch>
        </p:blipFill>
        <p:spPr bwMode="auto">
          <a:xfrm>
            <a:off x="500035" y="1935163"/>
            <a:ext cx="5286412" cy="4389437"/>
          </a:xfrm>
          <a:prstGeom prst="rect">
            <a:avLst/>
          </a:prstGeom>
          <a:noFill/>
          <a:ln w="9525" cap="flat">
            <a:noFill/>
            <a:round/>
            <a:headEnd/>
            <a:tailEnd/>
          </a:ln>
          <a:effectLst/>
        </p:spPr>
      </p:pic>
      <p:sp>
        <p:nvSpPr>
          <p:cNvPr id="6" name="Rectangle 2"/>
          <p:cNvSpPr>
            <a:spLocks noChangeArrowheads="1"/>
          </p:cNvSpPr>
          <p:nvPr/>
        </p:nvSpPr>
        <p:spPr bwMode="auto">
          <a:xfrm>
            <a:off x="5857884" y="2143116"/>
            <a:ext cx="3000396" cy="1017844"/>
          </a:xfrm>
          <a:prstGeom prst="rect">
            <a:avLst/>
          </a:prstGeom>
          <a:solidFill>
            <a:srgbClr val="FF0000"/>
          </a:solidFill>
          <a:ln w="9360" cap="sq">
            <a:solidFill>
              <a:srgbClr val="C42F1A"/>
            </a:solidFill>
            <a:miter lim="800000"/>
            <a:headEnd/>
            <a:tailEnd/>
          </a:ln>
          <a:effectLst/>
        </p:spPr>
        <p:txBody>
          <a:bodyPr wrap="square" lIns="90000" tIns="46800" rIns="90000" bIns="46800">
            <a:spAutoFit/>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Carni trasformate </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grassi saturi </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 zuccheri semplici</a:t>
            </a:r>
          </a:p>
        </p:txBody>
      </p:sp>
      <p:sp>
        <p:nvSpPr>
          <p:cNvPr id="8" name="Rectangle 4"/>
          <p:cNvSpPr>
            <a:spLocks noChangeArrowheads="1"/>
          </p:cNvSpPr>
          <p:nvPr/>
        </p:nvSpPr>
        <p:spPr bwMode="auto">
          <a:xfrm>
            <a:off x="5786446" y="3500438"/>
            <a:ext cx="3357554" cy="710067"/>
          </a:xfrm>
          <a:prstGeom prst="rect">
            <a:avLst/>
          </a:prstGeom>
          <a:solidFill>
            <a:srgbClr val="FFFF00"/>
          </a:solidFill>
          <a:ln w="9360" cap="sq">
            <a:solidFill>
              <a:srgbClr val="FFFF00"/>
            </a:solidFill>
            <a:miter lim="800000"/>
            <a:headEnd/>
            <a:tailEnd/>
          </a:ln>
          <a:effectLst/>
        </p:spPr>
        <p:txBody>
          <a:bodyPr wrap="square" lIns="90000" tIns="46800" rIns="90000" bIns="46800">
            <a:spAutoFit/>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Latticini – Carne - Uova</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Pesce</a:t>
            </a:r>
          </a:p>
        </p:txBody>
      </p:sp>
      <p:sp>
        <p:nvSpPr>
          <p:cNvPr id="10" name="Rectangle 3"/>
          <p:cNvSpPr>
            <a:spLocks noChangeArrowheads="1"/>
          </p:cNvSpPr>
          <p:nvPr/>
        </p:nvSpPr>
        <p:spPr bwMode="auto">
          <a:xfrm>
            <a:off x="5786446" y="4714884"/>
            <a:ext cx="3143272" cy="1941173"/>
          </a:xfrm>
          <a:prstGeom prst="rect">
            <a:avLst/>
          </a:prstGeom>
          <a:solidFill>
            <a:srgbClr val="C0E474"/>
          </a:solidFill>
          <a:ln w="9360" cap="sq">
            <a:solidFill>
              <a:srgbClr val="94DE61"/>
            </a:solidFill>
            <a:miter lim="800000"/>
            <a:headEnd/>
            <a:tailEnd/>
          </a:ln>
          <a:effectLst/>
        </p:spPr>
        <p:txBody>
          <a:bodyPr wrap="square" lIns="90000" tIns="46800" rIns="90000" bIns="46800">
            <a:spAutoFit/>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Verdura  </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Frutta</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Legumi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Cereali integrali</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Olio EVO</a:t>
            </a:r>
          </a:p>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it-IT" sz="2000" dirty="0">
                <a:solidFill>
                  <a:srgbClr val="000000"/>
                </a:solidFill>
                <a:effectLst>
                  <a:outerShdw blurRad="38100" dist="38100" dir="2700000" algn="tl">
                    <a:srgbClr val="FFFFFF"/>
                  </a:outerShdw>
                </a:effectLst>
                <a:latin typeface="Trebuchet MS" pitchFamily="32" charset="0"/>
              </a:rPr>
              <a:t>Semi o frutta a guscio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42852"/>
            <a:ext cx="8229600" cy="928694"/>
          </a:xfrm>
        </p:spPr>
        <p:txBody>
          <a:bodyPr>
            <a:normAutofit/>
          </a:bodyPr>
          <a:lstStyle/>
          <a:p>
            <a:pPr algn="ctr"/>
            <a:r>
              <a:rPr lang="it-IT" sz="3200" b="1" dirty="0">
                <a:latin typeface="Comic Sans MS" pitchFamily="66" charset="0"/>
              </a:rPr>
              <a:t>La piramide antinfiammatoria</a:t>
            </a:r>
          </a:p>
        </p:txBody>
      </p:sp>
      <p:sp>
        <p:nvSpPr>
          <p:cNvPr id="3" name="Segnaposto contenuto 2"/>
          <p:cNvSpPr>
            <a:spLocks noGrp="1"/>
          </p:cNvSpPr>
          <p:nvPr>
            <p:ph idx="1"/>
          </p:nvPr>
        </p:nvSpPr>
        <p:spPr>
          <a:xfrm>
            <a:off x="142844" y="1214422"/>
            <a:ext cx="8715436" cy="3071834"/>
          </a:xfrm>
        </p:spPr>
        <p:txBody>
          <a:bodyPr>
            <a:normAutofit/>
          </a:bodyPr>
          <a:lstStyle/>
          <a:p>
            <a:pPr>
              <a:buNone/>
            </a:pPr>
            <a:r>
              <a:rPr lang="it-IT" sz="3000" dirty="0">
                <a:solidFill>
                  <a:srgbClr val="FF0000"/>
                </a:solidFill>
              </a:rPr>
              <a:t>   </a:t>
            </a:r>
            <a:r>
              <a:rPr lang="it-IT" sz="2100" dirty="0">
                <a:solidFill>
                  <a:srgbClr val="FF0000"/>
                </a:solidFill>
                <a:latin typeface="Comic Sans MS" pitchFamily="66" charset="0"/>
              </a:rPr>
              <a:t>L’alimentazione antinfiammatoria è basata sui principi della dieta Mediterranea a cui possono essere fatte piccole modifiche. Ciò significa un’alimentazione che enfatizza frutta, verdura, noci, cereali in chicco, legumi, pesce e oli sani e limita il cibo carico di zuccheri semplici, bevande gassate, carboidrati raffinati, grassi saturi.</a:t>
            </a:r>
          </a:p>
          <a:p>
            <a:endParaRPr lang="it-IT" dirty="0"/>
          </a:p>
        </p:txBody>
      </p:sp>
      <p:pic>
        <p:nvPicPr>
          <p:cNvPr id="5" name="Immagine 4" descr="Piramide di dieta antinfiammatoria"/>
          <p:cNvPicPr/>
          <p:nvPr/>
        </p:nvPicPr>
        <p:blipFill>
          <a:blip r:embed="rId2"/>
          <a:srcRect/>
          <a:stretch>
            <a:fillRect/>
          </a:stretch>
        </p:blipFill>
        <p:spPr bwMode="auto">
          <a:xfrm>
            <a:off x="5286380" y="3071810"/>
            <a:ext cx="3714776" cy="3643338"/>
          </a:xfrm>
          <a:prstGeom prst="rect">
            <a:avLst/>
          </a:prstGeom>
          <a:noFill/>
          <a:ln w="9525">
            <a:noFill/>
            <a:miter lim="800000"/>
            <a:headEnd/>
            <a:tailEnd/>
          </a:ln>
        </p:spPr>
      </p:pic>
      <p:sp>
        <p:nvSpPr>
          <p:cNvPr id="6" name="CasellaDiTesto 5"/>
          <p:cNvSpPr txBox="1"/>
          <p:nvPr/>
        </p:nvSpPr>
        <p:spPr>
          <a:xfrm>
            <a:off x="142844" y="3571876"/>
            <a:ext cx="5072098" cy="3231654"/>
          </a:xfrm>
          <a:prstGeom prst="rect">
            <a:avLst/>
          </a:prstGeom>
          <a:noFill/>
        </p:spPr>
        <p:txBody>
          <a:bodyPr wrap="square" rtlCol="0">
            <a:spAutoFit/>
          </a:bodyPr>
          <a:lstStyle/>
          <a:p>
            <a:r>
              <a:rPr lang="it-IT" sz="1200" dirty="0">
                <a:latin typeface="Comic Sans MS" pitchFamily="66" charset="0"/>
              </a:rPr>
              <a:t>Una versione interessante della dieta antinfiammatoria è quella proposta dal  </a:t>
            </a:r>
            <a:r>
              <a:rPr lang="it-IT" sz="1200" b="1" dirty="0">
                <a:latin typeface="Comic Sans MS" pitchFamily="66" charset="0"/>
              </a:rPr>
              <a:t>dott. Weil e approvata dalla Harvard </a:t>
            </a:r>
            <a:r>
              <a:rPr lang="it-IT" sz="1200" b="1" dirty="0" err="1">
                <a:latin typeface="Comic Sans MS" pitchFamily="66" charset="0"/>
              </a:rPr>
              <a:t>University</a:t>
            </a:r>
            <a:r>
              <a:rPr lang="it-IT" sz="1200" dirty="0">
                <a:latin typeface="Comic Sans MS" pitchFamily="66" charset="0"/>
              </a:rPr>
              <a:t>, qui a fianco si può vedere la piramide alimentare antinfiammatoria proposta da lui.</a:t>
            </a:r>
          </a:p>
          <a:p>
            <a:r>
              <a:rPr lang="it-IT" sz="1200" dirty="0">
                <a:latin typeface="Comic Sans MS" pitchFamily="66" charset="0"/>
              </a:rPr>
              <a:t>In questa piramide alimentare cui viene data particolare importanza ad alcuni alimenti:</a:t>
            </a:r>
          </a:p>
          <a:p>
            <a:r>
              <a:rPr lang="it-IT" sz="1200" dirty="0">
                <a:latin typeface="Comic Sans MS" pitchFamily="66" charset="0"/>
              </a:rPr>
              <a:t>1) </a:t>
            </a:r>
            <a:r>
              <a:rPr lang="it-IT" sz="1200" b="1" dirty="0">
                <a:solidFill>
                  <a:schemeClr val="tx2"/>
                </a:solidFill>
                <a:latin typeface="Comic Sans MS" pitchFamily="66" charset="0"/>
              </a:rPr>
              <a:t>Verdure crucifere e a foglia verde</a:t>
            </a:r>
          </a:p>
          <a:p>
            <a:r>
              <a:rPr lang="it-IT" sz="1200" dirty="0">
                <a:latin typeface="Comic Sans MS" pitchFamily="66" charset="0"/>
              </a:rPr>
              <a:t>2) </a:t>
            </a:r>
            <a:r>
              <a:rPr lang="it-IT" sz="1200" b="1" dirty="0">
                <a:solidFill>
                  <a:schemeClr val="tx2"/>
                </a:solidFill>
                <a:latin typeface="Comic Sans MS" pitchFamily="66" charset="0"/>
              </a:rPr>
              <a:t>Legumi e soia</a:t>
            </a:r>
          </a:p>
          <a:p>
            <a:r>
              <a:rPr lang="it-IT" sz="1200" dirty="0">
                <a:latin typeface="Comic Sans MS" pitchFamily="66" charset="0"/>
              </a:rPr>
              <a:t>3) </a:t>
            </a:r>
            <a:r>
              <a:rPr lang="it-IT" sz="1200" b="1" dirty="0">
                <a:solidFill>
                  <a:schemeClr val="tx2"/>
                </a:solidFill>
                <a:latin typeface="Comic Sans MS" pitchFamily="66" charset="0"/>
              </a:rPr>
              <a:t>Olio extravergine di oliva, noci e avocado</a:t>
            </a:r>
          </a:p>
          <a:p>
            <a:r>
              <a:rPr lang="it-IT" sz="1200" dirty="0">
                <a:latin typeface="Comic Sans MS" pitchFamily="66" charset="0"/>
              </a:rPr>
              <a:t>4) </a:t>
            </a:r>
            <a:r>
              <a:rPr lang="it-IT" sz="1200" b="1" dirty="0">
                <a:solidFill>
                  <a:schemeClr val="tx2"/>
                </a:solidFill>
                <a:latin typeface="Comic Sans MS" pitchFamily="66" charset="0"/>
              </a:rPr>
              <a:t>Ridotti al minimo latticini, uova e carne</a:t>
            </a:r>
          </a:p>
          <a:p>
            <a:r>
              <a:rPr lang="it-IT" sz="1200" dirty="0">
                <a:latin typeface="Comic Sans MS" pitchFamily="66" charset="0"/>
              </a:rPr>
              <a:t>5) </a:t>
            </a:r>
            <a:r>
              <a:rPr lang="it-IT" sz="1200" b="1" dirty="0">
                <a:solidFill>
                  <a:schemeClr val="tx2"/>
                </a:solidFill>
                <a:latin typeface="Comic Sans MS" pitchFamily="66" charset="0"/>
              </a:rPr>
              <a:t>Utilizzo abbondante di spezie e erbe aromatiche</a:t>
            </a:r>
          </a:p>
          <a:p>
            <a:r>
              <a:rPr lang="it-IT" sz="1200" dirty="0">
                <a:latin typeface="Comic Sans MS" pitchFamily="66" charset="0"/>
              </a:rPr>
              <a:t>6) </a:t>
            </a:r>
            <a:r>
              <a:rPr lang="it-IT" sz="1200" b="1" dirty="0">
                <a:solidFill>
                  <a:schemeClr val="tx2"/>
                </a:solidFill>
                <a:latin typeface="Comic Sans MS" pitchFamily="66" charset="0"/>
              </a:rPr>
              <a:t>Tè verde e cioccolato fondente </a:t>
            </a:r>
            <a:r>
              <a:rPr lang="it-IT" sz="1200" dirty="0">
                <a:latin typeface="Comic Sans MS" pitchFamily="66" charset="0"/>
              </a:rPr>
              <a:t>consigliati per l’alto contenuto di polifenoli antiossidanti</a:t>
            </a:r>
          </a:p>
          <a:p>
            <a:endParaRPr lang="it-IT" sz="1200" dirty="0">
              <a:latin typeface="Comic Sans MS" pitchFamily="66" charset="0"/>
            </a:endParaRPr>
          </a:p>
          <a:p>
            <a:r>
              <a:rPr lang="it-IT" sz="1200" b="1" i="1" dirty="0">
                <a:latin typeface="Comic Sans MS" pitchFamily="66" charset="0"/>
              </a:rPr>
              <a:t>Quindi di base sempre una dieta mediterranea ma con alcune variazioni per renderla ancora più efficace nel contrastare l’infiammazione.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3276</TotalTime>
  <Words>5028</Words>
  <Application>Microsoft Office PowerPoint</Application>
  <PresentationFormat>Presentazione su schermo (4:3)</PresentationFormat>
  <Paragraphs>462</Paragraphs>
  <Slides>36</Slides>
  <Notes>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36</vt:i4>
      </vt:variant>
    </vt:vector>
  </HeadingPairs>
  <TitlesOfParts>
    <vt:vector size="43" baseType="lpstr">
      <vt:lpstr>Arial</vt:lpstr>
      <vt:lpstr>Calibri</vt:lpstr>
      <vt:lpstr>Comic Sans MS</vt:lpstr>
      <vt:lpstr>Constantia</vt:lpstr>
      <vt:lpstr>Trebuchet MS</vt:lpstr>
      <vt:lpstr>Wingdings 2</vt:lpstr>
      <vt:lpstr>Equinozio</vt:lpstr>
      <vt:lpstr>   Dieta e infiammazione</vt:lpstr>
      <vt:lpstr>“friend and foe”</vt:lpstr>
      <vt:lpstr>                   Alimentazione e infiammazione </vt:lpstr>
      <vt:lpstr>Alimentazione e infiammazione</vt:lpstr>
      <vt:lpstr>Alimentazione e infiammazione</vt:lpstr>
      <vt:lpstr>Presentazione standard di PowerPoint</vt:lpstr>
      <vt:lpstr> Alimentazione e infiammazione</vt:lpstr>
      <vt:lpstr>Dieta mediterranea “naturalmente” equilibrata</vt:lpstr>
      <vt:lpstr>La piramide antinfiammatoria</vt:lpstr>
      <vt:lpstr>I principi della dieta antinfiammatoria</vt:lpstr>
      <vt:lpstr>Le Vitamine e minerali: gli alleati indispensabili</vt:lpstr>
      <vt:lpstr>Le verdure a tavola costituiscono la base della piramide alimentare antinfiammatoria.</vt:lpstr>
      <vt:lpstr>Quali verdure privilegiare?</vt:lpstr>
      <vt:lpstr>   Verdura: la regola dei cinque colori della salute  </vt:lpstr>
      <vt:lpstr>   Frutta: la regola dei cinque colori della salute   </vt:lpstr>
      <vt:lpstr>La frutta: frutti di bosco e colore blu-viola</vt:lpstr>
      <vt:lpstr>La stagionalità della frutta e della verdura</vt:lpstr>
      <vt:lpstr> GRASSI SALUTARI </vt:lpstr>
      <vt:lpstr>L’olio extra vergine di oliva</vt:lpstr>
      <vt:lpstr>Frutta a guscio</vt:lpstr>
      <vt:lpstr>I semi oleosi   </vt:lpstr>
      <vt:lpstr>              I semi oleosi</vt:lpstr>
      <vt:lpstr>Pesce azzurro</vt:lpstr>
      <vt:lpstr>Erbe aromatiche</vt:lpstr>
      <vt:lpstr>Spezie</vt:lpstr>
      <vt:lpstr>Spezie: le 7 proprietà della curcuma</vt:lpstr>
      <vt:lpstr>Il cioccolato </vt:lpstr>
      <vt:lpstr>Te’ verde</vt:lpstr>
      <vt:lpstr>   </vt:lpstr>
      <vt:lpstr>Presentazione standard di PowerPoint</vt:lpstr>
      <vt:lpstr>Alimenti da evitare o limitare </vt:lpstr>
      <vt:lpstr>Presentazione standard di PowerPoint</vt:lpstr>
      <vt:lpstr>Principi fondamentali della dieta antinfiammatoria </vt:lpstr>
      <vt:lpstr>  Esempio di Menù Antinfiammatorio </vt:lpstr>
      <vt:lpstr>Dieta antinfiammatoria e esercizio fisico: un binomio per la salute</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Dieta e infiammazione</dc:title>
  <dc:creator>Campolongo Filomena</dc:creator>
  <cp:lastModifiedBy>videorent vr</cp:lastModifiedBy>
  <cp:revision>250</cp:revision>
  <dcterms:created xsi:type="dcterms:W3CDTF">2025-04-15T09:35:48Z</dcterms:created>
  <dcterms:modified xsi:type="dcterms:W3CDTF">2025-05-26T19:06:54Z</dcterms:modified>
</cp:coreProperties>
</file>